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229" r:id="rId3"/>
    <p:sldId id="3301" r:id="rId4"/>
    <p:sldId id="3375" r:id="rId5"/>
    <p:sldId id="3299" r:id="rId6"/>
    <p:sldId id="3397" r:id="rId7"/>
    <p:sldId id="3345" r:id="rId8"/>
    <p:sldId id="3354" r:id="rId9"/>
    <p:sldId id="3376" r:id="rId10"/>
    <p:sldId id="3378" r:id="rId11"/>
    <p:sldId id="3379" r:id="rId12"/>
    <p:sldId id="3381" r:id="rId13"/>
    <p:sldId id="3380" r:id="rId14"/>
    <p:sldId id="3382" r:id="rId15"/>
    <p:sldId id="3383" r:id="rId16"/>
    <p:sldId id="3384" r:id="rId17"/>
    <p:sldId id="3385" r:id="rId18"/>
    <p:sldId id="3386" r:id="rId19"/>
    <p:sldId id="3388" r:id="rId20"/>
    <p:sldId id="3389" r:id="rId21"/>
    <p:sldId id="3390" r:id="rId22"/>
    <p:sldId id="3391" r:id="rId23"/>
    <p:sldId id="3393" r:id="rId24"/>
    <p:sldId id="3392" r:id="rId25"/>
    <p:sldId id="3395" r:id="rId26"/>
    <p:sldId id="3396" r:id="rId27"/>
    <p:sldId id="3370" r:id="rId28"/>
    <p:sldId id="337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7FF"/>
    <a:srgbClr val="4C1278"/>
    <a:srgbClr val="3A1953"/>
    <a:srgbClr val="5F2987"/>
    <a:srgbClr val="194F49"/>
    <a:srgbClr val="008080"/>
    <a:srgbClr val="CCCCFF"/>
    <a:srgbClr val="FFCCCC"/>
    <a:srgbClr val="9966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88394" autoAdjust="0"/>
  </p:normalViewPr>
  <p:slideViewPr>
    <p:cSldViewPr snapToGrid="0">
      <p:cViewPr>
        <p:scale>
          <a:sx n="100" d="100"/>
          <a:sy n="100" d="100"/>
        </p:scale>
        <p:origin x="11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EB44-BD13-4524-856D-4564F8DE3265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97E5E-FF6D-43B9-B597-CEFA49A060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13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97E5E-FF6D-43B9-B597-CEFA49A060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92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对于计数任务，稀疏区与密集区的差异除了体现在所含人数上，也可能包含背景方面的差异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本文的统一处理前提是：模型对于人数一定的</a:t>
            </a:r>
            <a:r>
              <a:rPr lang="en-US" altLang="zh-CN" dirty="0"/>
              <a:t>patch</a:t>
            </a:r>
            <a:r>
              <a:rPr lang="zh-CN" altLang="en-US" dirty="0"/>
              <a:t>具有同等处理能力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8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41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091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078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314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554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  <a:r>
              <a:rPr lang="zh-CN" altLang="en-US" dirty="0"/>
              <a:t>与</a:t>
            </a:r>
            <a:r>
              <a:rPr lang="en-US" altLang="zh-CN" dirty="0"/>
              <a:t>decoder</a:t>
            </a:r>
            <a:r>
              <a:rPr lang="zh-CN" altLang="en-US" dirty="0"/>
              <a:t>的注意力图看上去十分相似，这可能是源于人群的单类性，换句话说，模型只需要区分人的头部就足以完成任务。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163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82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94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难度混合任务：困难</a:t>
            </a:r>
            <a:r>
              <a:rPr lang="en-US" altLang="zh-CN" dirty="0"/>
              <a:t>patch</a:t>
            </a:r>
            <a:r>
              <a:rPr lang="zh-CN" altLang="en-US" dirty="0"/>
              <a:t>与较易</a:t>
            </a:r>
            <a:r>
              <a:rPr lang="en-US" altLang="zh-CN" dirty="0"/>
              <a:t>patch</a:t>
            </a:r>
            <a:r>
              <a:rPr lang="zh-CN" altLang="en-US" dirty="0"/>
              <a:t>在一个输入上出现混合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013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054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956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84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971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6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818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06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难度混合任务：困难</a:t>
            </a:r>
            <a:r>
              <a:rPr lang="en-US" altLang="zh-CN" dirty="0"/>
              <a:t>patch</a:t>
            </a:r>
            <a:r>
              <a:rPr lang="zh-CN" altLang="en-US" dirty="0"/>
              <a:t>与较易</a:t>
            </a:r>
            <a:r>
              <a:rPr lang="en-US" altLang="zh-CN" dirty="0"/>
              <a:t>patch</a:t>
            </a:r>
            <a:r>
              <a:rPr lang="zh-CN" altLang="en-US" dirty="0"/>
              <a:t>在一个输入上出现混合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35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67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3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57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8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72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B4036-C041-2EBD-9E54-E59833D2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EBF47-EA7E-A521-0A27-DACFDF338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E6193-7AB5-425A-0FC9-F62A2C1B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452AE2-CEEA-D07F-7DBF-662649D2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0918A-A287-F71C-AB8F-942F80A2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6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A8781-32D5-CC3C-4438-2A38F68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2AF480-D8B4-2B95-800E-AB5A819DA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1E3B3-F1CB-D8E8-9EA3-30CFFE68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7BF61-F24B-0757-4027-53403FE5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07272-55B6-42BC-9A89-F2A9125E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6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526EAC-F717-C3BB-A024-CE95E5C7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2AD11-055A-FD40-373D-EB2FD7ABC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A2152-9CD3-873E-A6BF-03335260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5C981-A962-FFE4-7270-EDC8D803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D467D-7502-1D47-C8A8-3E593C05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36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33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0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00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6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E4721-180F-A648-92B6-D9E3883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98582-DC80-098E-1E1D-25097D68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3AA2C-820D-2B62-0E78-E858C2F2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90EFB-682B-7E2C-4DC2-9B9E6889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D524A-840D-4BB5-94F3-04B73890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131A0-3C57-721D-39BD-E8334B2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460018-F995-D207-A118-3E58A4DD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9BD52-1240-8169-B892-AAE3B4ED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809127-2A9C-7502-9861-DF6076A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FB576-41E6-B268-F2A4-685440DE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6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F4F18-F2C9-E6E4-467D-70AC473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BED5A-449D-6E14-7AB1-B0EF1D2C3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2E140-AD77-114D-7A94-20D2379D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74AD9-00C7-DD9B-FFF6-1FFA20B9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4FD9D-289D-C7B5-5ABA-1CF57FBC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3DDFF-10AF-CE95-85A3-60522130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A4965-9547-2CA9-120E-C01F7055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8E0DA-E0C0-4FB8-C867-E43D3B4C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DED9F2-C457-00B6-9CB3-7BAEB40C3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544D95-703D-6667-5062-B237767B2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04878-4100-0DFC-3466-0E465BD47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C4BEC5-D787-0CCD-3BC6-16BDC4F1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E5380A-CBFF-5736-FFA8-42617D53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54455C-EF81-C146-598C-5383D003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5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C42AC-4FB8-50E2-6408-2A459C17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CA6DD-AA29-A25C-BF74-B87B0B1E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1706DB-BC2F-F9EE-BD16-E0F2217B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ECCAB3-E592-8546-98F0-45E5936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4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C3C60-B961-2E3A-2380-5A685B3C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16AB1E-D5FD-5807-2F1D-D55212F5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F1110-3E9C-F248-406C-BFA4F433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35B5-8E15-BE3A-CF2C-9D155742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F1E40-0CAA-FC22-5C2A-05DDA52F3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E760C3-E4BA-2473-3793-09853BE2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CD77E-A799-EBD0-85ED-05234814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9CF0A-7C26-9F3D-BB13-B915D4D0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2001D-3507-218F-634A-A742D7D1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4CE9C-5206-A656-0A83-A1F06EBD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2C7F57-BEF8-4F78-847A-50F7A1F94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9ABC2D-5DAB-DD05-EEEA-9981B32A1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FE3DC-DD6F-ECE7-9733-DF0A1582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83E7A8-E194-F701-89C7-FA00274D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74E036-7BA5-FCBF-495F-C9821672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2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A66A08-3088-F5D2-D272-F67E6293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12011-48BE-D664-8EFA-4DE4A140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2328E-10C3-03D1-1909-B7C49ECBD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E2C3-5230-43AF-B9A1-A7B7EF2CC7E2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833E6-693A-D1C1-30FA-9D58324DE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790F1-DE52-E110-535B-6DF06507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5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86864" y="3117330"/>
            <a:ext cx="7718322" cy="6970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Mixed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-difficulty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Tasks Based on Quadtree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963742-FE71-DBC0-0EE9-D09A72A14B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148626" y="4955897"/>
            <a:ext cx="395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ICCV 2019</a:t>
            </a:r>
            <a:r>
              <a:rPr lang="en-US" altLang="zh-CN" sz="8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baseline="30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[1]</a:t>
            </a:r>
            <a:endParaRPr kumimoji="0" lang="en-US" altLang="zh-CN" sz="240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AF9EE2-9557-559F-63C0-CA357D0833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48626" y="5417562"/>
            <a:ext cx="386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② 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ICCV 2023</a:t>
            </a:r>
            <a:r>
              <a:rPr kumimoji="0" lang="en-US" altLang="zh-CN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baseline="30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[2]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0B3B3B-1030-EC7A-099A-3531656F93B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148626" y="5879227"/>
            <a:ext cx="403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CVPR 202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2</a:t>
            </a:r>
            <a:r>
              <a:rPr lang="en-US" altLang="zh-CN" sz="8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baseline="30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[3]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实验设计</a:t>
            </a:r>
          </a:p>
        </p:txBody>
      </p: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18B785-F7AE-BC4B-8D7C-9FE0A182CA59}"/>
              </a:ext>
            </a:extLst>
          </p:cNvPr>
          <p:cNvSpPr txBox="1"/>
          <p:nvPr/>
        </p:nvSpPr>
        <p:spPr>
          <a:xfrm>
            <a:off x="1086622" y="1444127"/>
            <a:ext cx="3756156" cy="3727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四叉树 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分治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必要性验证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损失函数消融（可视作四叉树消融）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4B3099E-D5C6-9E2C-143D-5A1FADD21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60" y="1869104"/>
            <a:ext cx="4603712" cy="249821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B8AA034-50D3-5158-18DB-80EF4243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754" y="1944036"/>
            <a:ext cx="2936076" cy="150798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34C510E-8D56-B196-19D7-701C895642F1}"/>
              </a:ext>
            </a:extLst>
          </p:cNvPr>
          <p:cNvSpPr txBox="1"/>
          <p:nvPr/>
        </p:nvSpPr>
        <p:spPr>
          <a:xfrm>
            <a:off x="6772275" y="1444127"/>
            <a:ext cx="233429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四叉树最优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zh-CN" altLang="zh-CN" sz="160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确定</a:t>
            </a:r>
            <a:endParaRPr lang="zh-CN" altLang="zh-CN" sz="1600" b="1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类别数值设置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效果评估与对比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8A9E23A-9524-855D-3F55-F5033C20E7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168"/>
          <a:stretch/>
        </p:blipFill>
        <p:spPr>
          <a:xfrm>
            <a:off x="1507353" y="4778899"/>
            <a:ext cx="4310080" cy="1166802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6D5DCF6-F4B6-1259-8407-6C53FCD7F56F}"/>
              </a:ext>
            </a:extLst>
          </p:cNvPr>
          <p:cNvCxnSpPr>
            <a:cxnSpLocks/>
          </p:cNvCxnSpPr>
          <p:nvPr/>
        </p:nvCxnSpPr>
        <p:spPr>
          <a:xfrm>
            <a:off x="6309878" y="1444127"/>
            <a:ext cx="0" cy="4376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缺陷分析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117420-5AC1-0705-01AE-2B89153961A3}"/>
              </a:ext>
            </a:extLst>
          </p:cNvPr>
          <p:cNvSpPr/>
          <p:nvPr/>
        </p:nvSpPr>
        <p:spPr>
          <a:xfrm>
            <a:off x="2438400" y="2261147"/>
            <a:ext cx="1687557" cy="870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模型结构</a:t>
            </a:r>
            <a:endParaRPr lang="zh-CN" altLang="en-US" b="1" baseline="30000" dirty="0">
              <a:solidFill>
                <a:schemeClr val="accent6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7C540B-C29A-344E-FDB4-192D4EC53299}"/>
              </a:ext>
            </a:extLst>
          </p:cNvPr>
          <p:cNvSpPr/>
          <p:nvPr/>
        </p:nvSpPr>
        <p:spPr>
          <a:xfrm>
            <a:off x="2438401" y="3967277"/>
            <a:ext cx="1687556" cy="8707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特定领域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F7DDB9-0D4D-8B54-6B87-B3B64180DB97}"/>
              </a:ext>
            </a:extLst>
          </p:cNvPr>
          <p:cNvSpPr txBox="1"/>
          <p:nvPr/>
        </p:nvSpPr>
        <p:spPr>
          <a:xfrm>
            <a:off x="4506956" y="2261146"/>
            <a:ext cx="4968027" cy="87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单一的类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Unet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结构，全尺寸全区域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计算冗余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对密集区与稀疏区的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单一处理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D3ABF20B-4C9E-0DC3-89AC-8DE5DBE82411}"/>
              </a:ext>
            </a:extLst>
          </p:cNvPr>
          <p:cNvSpPr/>
          <p:nvPr/>
        </p:nvSpPr>
        <p:spPr>
          <a:xfrm>
            <a:off x="3849731" y="2491273"/>
            <a:ext cx="162000" cy="162000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F1475C-59B5-898A-99A8-0457372BF4F7}"/>
              </a:ext>
            </a:extLst>
          </p:cNvPr>
          <p:cNvSpPr txBox="1"/>
          <p:nvPr/>
        </p:nvSpPr>
        <p:spPr>
          <a:xfrm>
            <a:off x="4506956" y="4212487"/>
            <a:ext cx="505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仅给出总体数量，无法探知个体具体位置，阻碍了进一步的人群分析</a:t>
            </a:r>
          </a:p>
        </p:txBody>
      </p:sp>
    </p:spTree>
    <p:extLst>
      <p:ext uri="{BB962C8B-B14F-4D97-AF65-F5344CB8AC3E}">
        <p14:creationId xmlns:p14="http://schemas.microsoft.com/office/powerpoint/2010/main" val="13204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47C5F-8A44-A560-C1CD-FDDB0867A282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改进方案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D9B34D-C8D7-6329-56A2-AC1C87BA7681}"/>
              </a:ext>
            </a:extLst>
          </p:cNvPr>
          <p:cNvSpPr/>
          <p:nvPr/>
        </p:nvSpPr>
        <p:spPr>
          <a:xfrm>
            <a:off x="1524000" y="1895474"/>
            <a:ext cx="1600200" cy="7819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计算冗余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7C7FC5D-30D7-86E0-448C-EFE66B877A7E}"/>
              </a:ext>
            </a:extLst>
          </p:cNvPr>
          <p:cNvSpPr/>
          <p:nvPr/>
        </p:nvSpPr>
        <p:spPr>
          <a:xfrm>
            <a:off x="1523999" y="3170802"/>
            <a:ext cx="1600199" cy="7819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单一处理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67AFA28-9C53-E1EE-1783-830136A67F9F}"/>
              </a:ext>
            </a:extLst>
          </p:cNvPr>
          <p:cNvSpPr/>
          <p:nvPr/>
        </p:nvSpPr>
        <p:spPr>
          <a:xfrm>
            <a:off x="1523999" y="4446132"/>
            <a:ext cx="1600199" cy="7819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信息不足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F5E5F87-0747-457E-24D5-C09BD56962F6}"/>
              </a:ext>
            </a:extLst>
          </p:cNvPr>
          <p:cNvGrpSpPr/>
          <p:nvPr/>
        </p:nvGrpSpPr>
        <p:grpSpPr>
          <a:xfrm>
            <a:off x="3748087" y="1895474"/>
            <a:ext cx="6632192" cy="781970"/>
            <a:chOff x="3748087" y="1895474"/>
            <a:chExt cx="6632192" cy="78197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4A77A80-C19B-5A03-53E1-B64976506406}"/>
                </a:ext>
              </a:extLst>
            </p:cNvPr>
            <p:cNvSpPr/>
            <p:nvPr/>
          </p:nvSpPr>
          <p:spPr>
            <a:xfrm>
              <a:off x="5162980" y="1895474"/>
              <a:ext cx="2644631" cy="781970"/>
            </a:xfrm>
            <a:prstGeom prst="roundRect">
              <a:avLst/>
            </a:prstGeom>
            <a:solidFill>
              <a:srgbClr val="0080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11373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灵活选取 </a:t>
              </a:r>
              <a:r>
                <a:rPr lang="en-US" altLang="zh-CN" b="1" dirty="0">
                  <a:solidFill>
                    <a:srgbClr val="11373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query point</a:t>
              </a:r>
              <a:endParaRPr lang="zh-CN" altLang="en-US" b="1" dirty="0">
                <a:solidFill>
                  <a:srgbClr val="1137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515267A-0501-91DC-A879-A198C0DB6218}"/>
                </a:ext>
              </a:extLst>
            </p:cNvPr>
            <p:cNvSpPr txBox="1"/>
            <p:nvPr/>
          </p:nvSpPr>
          <p:spPr>
            <a:xfrm>
              <a:off x="8033611" y="2102314"/>
              <a:ext cx="2346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94F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(CNN + Transformer)</a:t>
              </a:r>
              <a:endParaRPr lang="zh-CN" altLang="en-US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1F8BB25-E3A3-71FB-245C-3FAD8C239A15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7" y="2286458"/>
              <a:ext cx="779233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FB2C03D-E6D0-0AE5-FD1E-01BA1E146139}"/>
              </a:ext>
            </a:extLst>
          </p:cNvPr>
          <p:cNvGrpSpPr/>
          <p:nvPr/>
        </p:nvGrpSpPr>
        <p:grpSpPr>
          <a:xfrm>
            <a:off x="3748087" y="3170802"/>
            <a:ext cx="6434574" cy="781970"/>
            <a:chOff x="3748087" y="3170802"/>
            <a:chExt cx="6434574" cy="78197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DEF063B-EA8B-C89F-E2BC-AA507E3B0CDE}"/>
                </a:ext>
              </a:extLst>
            </p:cNvPr>
            <p:cNvSpPr/>
            <p:nvPr/>
          </p:nvSpPr>
          <p:spPr>
            <a:xfrm>
              <a:off x="5162979" y="3170802"/>
              <a:ext cx="2644631" cy="781970"/>
            </a:xfrm>
            <a:prstGeom prst="roundRect">
              <a:avLst/>
            </a:prstGeom>
            <a:solidFill>
              <a:srgbClr val="0080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11373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不同密集度不同处理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5E5E541-40D0-1D1F-43BD-E7D298657CC4}"/>
                </a:ext>
              </a:extLst>
            </p:cNvPr>
            <p:cNvSpPr txBox="1"/>
            <p:nvPr/>
          </p:nvSpPr>
          <p:spPr>
            <a:xfrm>
              <a:off x="8033611" y="3377642"/>
              <a:ext cx="2149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194F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(Window Attention)</a:t>
              </a:r>
              <a:endParaRPr lang="zh-CN" altLang="en-US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24567FC-226E-7F57-29D2-3EE8E1855FB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087" y="3561786"/>
              <a:ext cx="779233" cy="0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AD4DD35-D8D5-4D09-60DC-5DEE321B10C1}"/>
              </a:ext>
            </a:extLst>
          </p:cNvPr>
          <p:cNvCxnSpPr>
            <a:cxnSpLocks/>
          </p:cNvCxnSpPr>
          <p:nvPr/>
        </p:nvCxnSpPr>
        <p:spPr>
          <a:xfrm>
            <a:off x="1104900" y="4210050"/>
            <a:ext cx="22669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59100B2-6FD4-EFBB-DB44-55574FEBDBC5}"/>
              </a:ext>
            </a:extLst>
          </p:cNvPr>
          <p:cNvGrpSpPr/>
          <p:nvPr/>
        </p:nvGrpSpPr>
        <p:grpSpPr>
          <a:xfrm>
            <a:off x="3124198" y="4210050"/>
            <a:ext cx="7400927" cy="1018051"/>
            <a:chOff x="3124198" y="4210050"/>
            <a:chExt cx="7400927" cy="101805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F8082C1-034B-2FA5-9358-0B72CFBB53AF}"/>
                </a:ext>
              </a:extLst>
            </p:cNvPr>
            <p:cNvGrpSpPr/>
            <p:nvPr/>
          </p:nvGrpSpPr>
          <p:grpSpPr>
            <a:xfrm>
              <a:off x="3748087" y="4446131"/>
              <a:ext cx="6229326" cy="781970"/>
              <a:chOff x="3748087" y="4446131"/>
              <a:chExt cx="6229326" cy="781970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15B9EE47-71B5-F0A5-6003-257932B044D3}"/>
                  </a:ext>
                </a:extLst>
              </p:cNvPr>
              <p:cNvSpPr/>
              <p:nvPr/>
            </p:nvSpPr>
            <p:spPr>
              <a:xfrm>
                <a:off x="5162978" y="4446131"/>
                <a:ext cx="2644631" cy="781970"/>
              </a:xfrm>
              <a:prstGeom prst="roundRect">
                <a:avLst/>
              </a:prstGeom>
              <a:solidFill>
                <a:srgbClr val="00808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11373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人群识别与定位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E114035-6EF6-A8A9-AE66-8558C0BD3451}"/>
                  </a:ext>
                </a:extLst>
              </p:cNvPr>
              <p:cNvSpPr txBox="1"/>
              <p:nvPr/>
            </p:nvSpPr>
            <p:spPr>
              <a:xfrm>
                <a:off x="8033611" y="4652970"/>
                <a:ext cx="1943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194F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(Prediction Head)</a:t>
                </a:r>
                <a:endParaRPr lang="zh-CN" altLang="en-US" b="1" dirty="0">
                  <a:solidFill>
                    <a:srgbClr val="194F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CE5F7C5-540E-6B94-E1F1-025E41DE1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8087" y="4837116"/>
                <a:ext cx="779233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E010212-B136-55AA-536F-809436F4C8E4}"/>
                </a:ext>
              </a:extLst>
            </p:cNvPr>
            <p:cNvCxnSpPr>
              <a:cxnSpLocks/>
            </p:cNvCxnSpPr>
            <p:nvPr/>
          </p:nvCxnSpPr>
          <p:spPr>
            <a:xfrm>
              <a:off x="3124198" y="4210050"/>
              <a:ext cx="7400927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778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47C5F-8A44-A560-C1CD-FDDB0867A282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321DDC-610E-3CAA-D188-908422B8B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1863888"/>
            <a:ext cx="10756749" cy="348615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D5D0A268-8F52-4D6D-AB7A-5D8E6015ACE9}"/>
              </a:ext>
            </a:extLst>
          </p:cNvPr>
          <p:cNvGrpSpPr/>
          <p:nvPr/>
        </p:nvGrpSpPr>
        <p:grpSpPr>
          <a:xfrm>
            <a:off x="929105" y="1979627"/>
            <a:ext cx="10589796" cy="3370418"/>
            <a:chOff x="929105" y="1649690"/>
            <a:chExt cx="10589796" cy="337041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1F176E-3F91-DA01-E2E0-047FB3BFFECA}"/>
                </a:ext>
              </a:extLst>
            </p:cNvPr>
            <p:cNvSpPr/>
            <p:nvPr/>
          </p:nvSpPr>
          <p:spPr>
            <a:xfrm>
              <a:off x="929105" y="3277030"/>
              <a:ext cx="10589796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9458648-184F-49D6-BEF4-015B3E181FDB}"/>
                </a:ext>
              </a:extLst>
            </p:cNvPr>
            <p:cNvSpPr/>
            <p:nvPr/>
          </p:nvSpPr>
          <p:spPr>
            <a:xfrm>
              <a:off x="6619875" y="1649690"/>
              <a:ext cx="4899025" cy="1627339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30AF298-F164-1639-82E3-5D83953F3083}"/>
              </a:ext>
            </a:extLst>
          </p:cNvPr>
          <p:cNvGrpSpPr/>
          <p:nvPr/>
        </p:nvGrpSpPr>
        <p:grpSpPr>
          <a:xfrm>
            <a:off x="934814" y="1871277"/>
            <a:ext cx="10593513" cy="3485912"/>
            <a:chOff x="934814" y="1541340"/>
            <a:chExt cx="10593513" cy="348591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B0B846F-E34B-1ADC-07D9-339DB95A22F0}"/>
                </a:ext>
              </a:extLst>
            </p:cNvPr>
            <p:cNvSpPr/>
            <p:nvPr/>
          </p:nvSpPr>
          <p:spPr>
            <a:xfrm>
              <a:off x="934814" y="1541340"/>
              <a:ext cx="10589796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336795-B10E-5DBB-FF52-DA64EF645A87}"/>
                </a:ext>
              </a:extLst>
            </p:cNvPr>
            <p:cNvSpPr/>
            <p:nvPr/>
          </p:nvSpPr>
          <p:spPr>
            <a:xfrm>
              <a:off x="7107810" y="3284174"/>
              <a:ext cx="4420517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EA463EA-DE65-BBBA-974A-B2FB947F9B2C}"/>
              </a:ext>
            </a:extLst>
          </p:cNvPr>
          <p:cNvGrpSpPr/>
          <p:nvPr/>
        </p:nvGrpSpPr>
        <p:grpSpPr>
          <a:xfrm>
            <a:off x="929104" y="1979627"/>
            <a:ext cx="10589797" cy="3370418"/>
            <a:chOff x="929104" y="1649690"/>
            <a:chExt cx="10589797" cy="33704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4F877B-F663-18EE-A87B-E19E243451E0}"/>
                </a:ext>
              </a:extLst>
            </p:cNvPr>
            <p:cNvSpPr/>
            <p:nvPr/>
          </p:nvSpPr>
          <p:spPr>
            <a:xfrm>
              <a:off x="929105" y="3277030"/>
              <a:ext cx="10589796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730825A-5066-CB26-D9AE-1A42CC4AD7F5}"/>
                </a:ext>
              </a:extLst>
            </p:cNvPr>
            <p:cNvSpPr/>
            <p:nvPr/>
          </p:nvSpPr>
          <p:spPr>
            <a:xfrm>
              <a:off x="929104" y="1649690"/>
              <a:ext cx="5688512" cy="1627339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988E2BF-89DB-F7B9-C70B-B1D06FA0D9E3}"/>
              </a:ext>
            </a:extLst>
          </p:cNvPr>
          <p:cNvGrpSpPr/>
          <p:nvPr/>
        </p:nvGrpSpPr>
        <p:grpSpPr>
          <a:xfrm>
            <a:off x="851338" y="1848880"/>
            <a:ext cx="10589796" cy="3486156"/>
            <a:chOff x="851338" y="1518943"/>
            <a:chExt cx="10589796" cy="348615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A32DAE1-D0B2-B36D-B31F-993E046966CF}"/>
                </a:ext>
              </a:extLst>
            </p:cNvPr>
            <p:cNvSpPr/>
            <p:nvPr/>
          </p:nvSpPr>
          <p:spPr>
            <a:xfrm>
              <a:off x="851338" y="1518943"/>
              <a:ext cx="10589796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DF56CAF-430A-202A-3F7D-92AB170B3FDE}"/>
                </a:ext>
              </a:extLst>
            </p:cNvPr>
            <p:cNvSpPr/>
            <p:nvPr/>
          </p:nvSpPr>
          <p:spPr>
            <a:xfrm>
              <a:off x="851338" y="3262021"/>
              <a:ext cx="6247046" cy="1743078"/>
            </a:xfrm>
            <a:prstGeom prst="rect">
              <a:avLst/>
            </a:prstGeom>
            <a:solidFill>
              <a:schemeClr val="bg2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9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47C5F-8A44-A560-C1CD-FDDB0867A282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细节处理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ECC005-F8E2-3B1A-D506-99791FF27185}"/>
              </a:ext>
            </a:extLst>
          </p:cNvPr>
          <p:cNvSpPr txBox="1"/>
          <p:nvPr/>
        </p:nvSpPr>
        <p:spPr>
          <a:xfrm>
            <a:off x="4922123" y="1315567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四叉树构建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BD04AE-E2FC-1932-6A4C-9E5C4BA0C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815" y="1835381"/>
            <a:ext cx="4320663" cy="2034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B3C935-AF11-B7B3-BAF7-4786B833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06" y="2730461"/>
            <a:ext cx="3381021" cy="1747272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9A6711A-52FF-C9B4-2A6F-51CF6D41E708}"/>
              </a:ext>
            </a:extLst>
          </p:cNvPr>
          <p:cNvCxnSpPr>
            <a:cxnSpLocks/>
          </p:cNvCxnSpPr>
          <p:nvPr/>
        </p:nvCxnSpPr>
        <p:spPr>
          <a:xfrm>
            <a:off x="4424517" y="1500233"/>
            <a:ext cx="0" cy="4376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B9D9E249-34A4-BBF9-E088-5E978F96F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649" y="4214565"/>
            <a:ext cx="6417251" cy="14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47C5F-8A44-A560-C1CD-FDDB0867A282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细节处理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9A6711A-52FF-C9B4-2A6F-51CF6D41E708}"/>
              </a:ext>
            </a:extLst>
          </p:cNvPr>
          <p:cNvCxnSpPr>
            <a:cxnSpLocks/>
          </p:cNvCxnSpPr>
          <p:nvPr/>
        </p:nvCxnSpPr>
        <p:spPr>
          <a:xfrm flipH="1">
            <a:off x="1104022" y="3470411"/>
            <a:ext cx="9353407" cy="10114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B0A66E4-CAC7-FB9B-A6E3-B8EA11AF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57" y="1479683"/>
            <a:ext cx="5958300" cy="19079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ED3CE33-289C-D408-C1DC-297CB7357EEE}"/>
              </a:ext>
            </a:extLst>
          </p:cNvPr>
          <p:cNvSpPr txBox="1"/>
          <p:nvPr/>
        </p:nvSpPr>
        <p:spPr>
          <a:xfrm>
            <a:off x="1044660" y="375720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F733EC7-BBD5-E44F-811F-E998F539D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708" y="4417682"/>
            <a:ext cx="4769687" cy="8386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849A911-1924-F54C-2366-82E5241A5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283" y="5414843"/>
            <a:ext cx="4362482" cy="4476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2343D4-F339-B65D-745D-3A8A719C2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709" y="4985467"/>
            <a:ext cx="2386028" cy="429376"/>
          </a:xfrm>
          <a:prstGeom prst="rect">
            <a:avLst/>
          </a:prstGeom>
        </p:spPr>
      </p:pic>
      <p:sp>
        <p:nvSpPr>
          <p:cNvPr id="23" name="左大括号 22">
            <a:extLst>
              <a:ext uri="{FF2B5EF4-FFF2-40B4-BE49-F238E27FC236}">
                <a16:creationId xmlns:a16="http://schemas.microsoft.com/office/drawing/2014/main" id="{05572EA4-DAD8-1359-3C08-998E134D0514}"/>
              </a:ext>
            </a:extLst>
          </p:cNvPr>
          <p:cNvSpPr/>
          <p:nvPr/>
        </p:nvSpPr>
        <p:spPr>
          <a:xfrm>
            <a:off x="3944208" y="4692526"/>
            <a:ext cx="133029" cy="1055993"/>
          </a:xfrm>
          <a:prstGeom prst="leftBrace">
            <a:avLst>
              <a:gd name="adj1" fmla="val 45352"/>
              <a:gd name="adj2" fmla="val 50000"/>
            </a:avLst>
          </a:prstGeom>
          <a:ln w="19050">
            <a:solidFill>
              <a:srgbClr val="194F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2CB95F-7E44-A009-8083-7AEDCCD46BF6}"/>
              </a:ext>
            </a:extLst>
          </p:cNvPr>
          <p:cNvSpPr txBox="1"/>
          <p:nvPr/>
        </p:nvSpPr>
        <p:spPr>
          <a:xfrm>
            <a:off x="4724416" y="4123351"/>
            <a:ext cx="192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loss</a:t>
            </a:r>
            <a:endParaRPr lang="zh-CN" altLang="en-US" b="1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532EEB-62AA-B964-73DC-8516453B0436}"/>
              </a:ext>
            </a:extLst>
          </p:cNvPr>
          <p:cNvSpPr txBox="1"/>
          <p:nvPr/>
        </p:nvSpPr>
        <p:spPr>
          <a:xfrm>
            <a:off x="7344082" y="412335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L1 loss</a:t>
            </a:r>
            <a:endParaRPr lang="zh-CN" altLang="en-US" b="1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CCD0B6-E237-EE1E-A81F-0724F565BC7F}"/>
                  </a:ext>
                </a:extLst>
              </p:cNvPr>
              <p:cNvSpPr txBox="1"/>
              <p:nvPr/>
            </p:nvSpPr>
            <p:spPr>
              <a:xfrm>
                <a:off x="8457643" y="3036169"/>
                <a:ext cx="587121" cy="335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𝒑𝒒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CCD0B6-E237-EE1E-A81F-0724F565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643" y="3036169"/>
                <a:ext cx="587121" cy="335413"/>
              </a:xfrm>
              <a:prstGeom prst="rect">
                <a:avLst/>
              </a:prstGeom>
              <a:blipFill>
                <a:blip r:embed="rId8"/>
                <a:stretch>
                  <a:fillRect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657523D-1F07-81EC-E965-BEAC10668CDA}"/>
                  </a:ext>
                </a:extLst>
              </p:cNvPr>
              <p:cNvSpPr txBox="1"/>
              <p:nvPr/>
            </p:nvSpPr>
            <p:spPr>
              <a:xfrm>
                <a:off x="3569495" y="3088255"/>
                <a:ext cx="587121" cy="335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8080"/>
                              </a:solidFill>
                              <a:latin typeface="Cambria Math" panose="02040503050406030204" pitchFamily="18" charset="0"/>
                            </a:rPr>
                            <m:t>𝒔𝒑𝒍𝒊𝒕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657523D-1F07-81EC-E965-BEAC10668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495" y="3088255"/>
                <a:ext cx="587121" cy="335285"/>
              </a:xfrm>
              <a:prstGeom prst="rect">
                <a:avLst/>
              </a:prstGeom>
              <a:blipFill>
                <a:blip r:embed="rId9"/>
                <a:stretch>
                  <a:fillRect l="-13542" r="-13542" b="-2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70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347C5F-8A44-A560-C1CD-FDDB0867A282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细节处理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84C30F-367E-52DD-3642-AFFD95FF0AE3}"/>
              </a:ext>
            </a:extLst>
          </p:cNvPr>
          <p:cNvSpPr txBox="1"/>
          <p:nvPr/>
        </p:nvSpPr>
        <p:spPr>
          <a:xfrm>
            <a:off x="1047706" y="182096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划分效果可视化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F0EAD07-A801-F563-E590-A83C7A85B9EB}"/>
              </a:ext>
            </a:extLst>
          </p:cNvPr>
          <p:cNvGrpSpPr/>
          <p:nvPr/>
        </p:nvGrpSpPr>
        <p:grpSpPr>
          <a:xfrm>
            <a:off x="1547334" y="2613090"/>
            <a:ext cx="9482615" cy="2054619"/>
            <a:chOff x="1642585" y="2688812"/>
            <a:chExt cx="8707618" cy="172669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B4E299D-14C4-446B-29CC-592F423D0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31" r="7105" b="56649"/>
            <a:stretch/>
          </p:blipFill>
          <p:spPr>
            <a:xfrm>
              <a:off x="1642585" y="2688812"/>
              <a:ext cx="4516375" cy="167741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89F41EF-965C-F35D-09CB-2EEDCDBB6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83" t="42650" r="7105" b="16390"/>
            <a:stretch/>
          </p:blipFill>
          <p:spPr>
            <a:xfrm>
              <a:off x="5910604" y="2821368"/>
              <a:ext cx="4439599" cy="1594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0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2023 – </a:t>
            </a:r>
            <a:r>
              <a:rPr lang="en-US" altLang="zh-CN" sz="2600" b="1" dirty="0">
                <a:solidFill>
                  <a:srgbClr val="00808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7A59E4-D282-5A03-9459-F9D30537EE3D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实验设计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3F60EE-C85B-58D6-F159-DA5BB69A569A}"/>
              </a:ext>
            </a:extLst>
          </p:cNvPr>
          <p:cNvSpPr txBox="1"/>
          <p:nvPr/>
        </p:nvSpPr>
        <p:spPr>
          <a:xfrm>
            <a:off x="851338" y="1524345"/>
            <a:ext cx="50706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性能对比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人群计数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、人群定位、部分标注、标注细化）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四叉树消融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B2A326-FABF-5836-090E-3ECBDCA7B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8"/>
          <a:stretch/>
        </p:blipFill>
        <p:spPr>
          <a:xfrm>
            <a:off x="1963031" y="1951723"/>
            <a:ext cx="3181558" cy="20810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E1A97A-E311-6250-ABA3-AF34FE159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003" y="4817572"/>
            <a:ext cx="3535996" cy="9303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AE9D4B-A7EB-FF6C-18F2-B9058D229669}"/>
              </a:ext>
            </a:extLst>
          </p:cNvPr>
          <p:cNvSpPr txBox="1"/>
          <p:nvPr/>
        </p:nvSpPr>
        <p:spPr>
          <a:xfrm>
            <a:off x="6294683" y="991694"/>
            <a:ext cx="23173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r>
              <a:rPr lang="zh-CN" altLang="zh-CN" sz="1600" b="1" kern="12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注意焦点可视化</a:t>
            </a:r>
            <a:endParaRPr lang="en-US" altLang="zh-CN" sz="1600" b="1" kern="12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渐进矩形窗口注意力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3464" indent="-283464">
              <a:buSzPts val="1600"/>
              <a:buFont typeface="Arial" panose="020B0604020202020204" pitchFamily="34" charset="0"/>
              <a:buChar char="•"/>
            </a:pPr>
            <a:r>
              <a:rPr lang="zh-CN" altLang="zh-CN" sz="16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模型效率对比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038D4B6-512C-759A-2D2E-ACB84C2E1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600" y="1390507"/>
            <a:ext cx="4076021" cy="20141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E34F55-5BEF-6230-32BD-FC3827AA3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891" y="3467182"/>
            <a:ext cx="4135947" cy="2075897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C832FD1-DFCC-AA3A-CC4A-5F89F98329C1}"/>
              </a:ext>
            </a:extLst>
          </p:cNvPr>
          <p:cNvCxnSpPr>
            <a:cxnSpLocks/>
          </p:cNvCxnSpPr>
          <p:nvPr/>
        </p:nvCxnSpPr>
        <p:spPr>
          <a:xfrm>
            <a:off x="6028998" y="1106367"/>
            <a:ext cx="0" cy="49550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A38883C-B688-FE09-3560-7768A6FDBED4}"/>
              </a:ext>
            </a:extLst>
          </p:cNvPr>
          <p:cNvSpPr txBox="1"/>
          <p:nvPr/>
        </p:nvSpPr>
        <p:spPr>
          <a:xfrm>
            <a:off x="10857196" y="22129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b="1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09B64E-A166-10B0-A213-9210F46FD06A}"/>
              </a:ext>
            </a:extLst>
          </p:cNvPr>
          <p:cNvSpPr txBox="1"/>
          <p:nvPr/>
        </p:nvSpPr>
        <p:spPr>
          <a:xfrm>
            <a:off x="10857196" y="432046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b="1" dirty="0">
              <a:solidFill>
                <a:srgbClr val="0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BB1B74-D07B-70AB-4DA0-A08E8979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15" y="1632833"/>
            <a:ext cx="9758434" cy="433390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66BFE06-AEC9-5E0F-FA2C-49C1DA7647C7}"/>
              </a:ext>
            </a:extLst>
          </p:cNvPr>
          <p:cNvGrpSpPr/>
          <p:nvPr/>
        </p:nvGrpSpPr>
        <p:grpSpPr>
          <a:xfrm>
            <a:off x="1037829" y="1632831"/>
            <a:ext cx="3930096" cy="2590376"/>
            <a:chOff x="1037829" y="1632831"/>
            <a:chExt cx="3930096" cy="259037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B3AA568-3C03-2ADD-5459-438A7D05FE24}"/>
                </a:ext>
              </a:extLst>
            </p:cNvPr>
            <p:cNvSpPr/>
            <p:nvPr/>
          </p:nvSpPr>
          <p:spPr>
            <a:xfrm>
              <a:off x="1037829" y="1632832"/>
              <a:ext cx="1441420" cy="162884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AE9EB5-D479-36F2-DCFD-586E13ED23D9}"/>
                </a:ext>
              </a:extLst>
            </p:cNvPr>
            <p:cNvSpPr/>
            <p:nvPr/>
          </p:nvSpPr>
          <p:spPr>
            <a:xfrm>
              <a:off x="2479248" y="2273634"/>
              <a:ext cx="2488677" cy="194957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E5A5308-CA4E-AB26-90EE-1E20BA760D06}"/>
                </a:ext>
              </a:extLst>
            </p:cNvPr>
            <p:cNvSpPr/>
            <p:nvPr/>
          </p:nvSpPr>
          <p:spPr>
            <a:xfrm>
              <a:off x="2479249" y="1632831"/>
              <a:ext cx="735292" cy="64080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3145D47-603F-A11E-6C4D-6CB482B82945}"/>
              </a:ext>
            </a:extLst>
          </p:cNvPr>
          <p:cNvGrpSpPr/>
          <p:nvPr/>
        </p:nvGrpSpPr>
        <p:grpSpPr>
          <a:xfrm>
            <a:off x="3515387" y="1029573"/>
            <a:ext cx="7284562" cy="5005467"/>
            <a:chOff x="3515387" y="1029573"/>
            <a:chExt cx="7284562" cy="5005467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8DF4EED-FFA8-0A7B-0E95-874FCB14246B}"/>
                </a:ext>
              </a:extLst>
            </p:cNvPr>
            <p:cNvGrpSpPr/>
            <p:nvPr/>
          </p:nvGrpSpPr>
          <p:grpSpPr>
            <a:xfrm>
              <a:off x="3515387" y="1692362"/>
              <a:ext cx="7284562" cy="4342678"/>
              <a:chOff x="3515387" y="1692362"/>
              <a:chExt cx="7284562" cy="4342678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295FF74-B8AB-58F0-B9F1-9ED1328A4BFD}"/>
                  </a:ext>
                </a:extLst>
              </p:cNvPr>
              <p:cNvCxnSpPr/>
              <p:nvPr/>
            </p:nvCxnSpPr>
            <p:spPr>
              <a:xfrm>
                <a:off x="5455240" y="2243972"/>
                <a:ext cx="0" cy="21681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B027B94B-E903-6C5C-9CAA-55F3D7010B50}"/>
                  </a:ext>
                </a:extLst>
              </p:cNvPr>
              <p:cNvGrpSpPr/>
              <p:nvPr/>
            </p:nvGrpSpPr>
            <p:grpSpPr>
              <a:xfrm>
                <a:off x="3515387" y="1692362"/>
                <a:ext cx="7284562" cy="4342678"/>
                <a:chOff x="3515387" y="1692362"/>
                <a:chExt cx="7284562" cy="4342678"/>
              </a:xfrm>
            </p:grpSpPr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62222E32-13AB-FFDB-CCE3-A6A42E34E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5387" y="1692362"/>
                  <a:ext cx="0" cy="55161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384DD3A-50DF-2A38-6520-B94EF69EF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5387" y="1692362"/>
                  <a:ext cx="7284562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B6308AE-727C-3210-6E38-B0C3944672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15387" y="2243972"/>
                  <a:ext cx="1942733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615BA4A-75AE-5150-C153-7D0AD6A2DA47}"/>
                    </a:ext>
                  </a:extLst>
                </p:cNvPr>
                <p:cNvCxnSpPr/>
                <p:nvPr/>
              </p:nvCxnSpPr>
              <p:spPr>
                <a:xfrm>
                  <a:off x="5455240" y="2460789"/>
                  <a:ext cx="3006135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A00675DE-8EC3-EF71-A90F-F85E7B168219}"/>
                    </a:ext>
                  </a:extLst>
                </p:cNvPr>
                <p:cNvCxnSpPr/>
                <p:nvPr/>
              </p:nvCxnSpPr>
              <p:spPr>
                <a:xfrm>
                  <a:off x="8450580" y="2460789"/>
                  <a:ext cx="0" cy="3574251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C3472718-F001-640D-18CD-0637F30FD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0580" y="6035040"/>
                  <a:ext cx="2349369" cy="0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56F12FCD-D04C-F8E2-60C0-45769169D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99949" y="1692362"/>
                  <a:ext cx="0" cy="4342678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869AD34D-B000-6318-0AB4-6764678055E0}"/>
                </a:ext>
              </a:extLst>
            </p:cNvPr>
            <p:cNvSpPr/>
            <p:nvPr/>
          </p:nvSpPr>
          <p:spPr>
            <a:xfrm>
              <a:off x="9137792" y="1029573"/>
              <a:ext cx="1662157" cy="534959"/>
            </a:xfrm>
            <a:prstGeom prst="roundRect">
              <a:avLst/>
            </a:prstGeom>
            <a:solidFill>
              <a:srgbClr val="FFCCCC">
                <a:alpha val="50196"/>
              </a:srgb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1-</a:t>
              </a:r>
              <a:r>
                <a:rPr lang="zh-CN" altLang="en-US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四叉树划分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677FF9C-5B40-9D43-C1FB-18967B2C240E}"/>
              </a:ext>
            </a:extLst>
          </p:cNvPr>
          <p:cNvGrpSpPr/>
          <p:nvPr/>
        </p:nvGrpSpPr>
        <p:grpSpPr>
          <a:xfrm>
            <a:off x="4967925" y="977230"/>
            <a:ext cx="3420425" cy="3270920"/>
            <a:chOff x="4967925" y="977230"/>
            <a:chExt cx="3420425" cy="3270920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5EF9CB8C-9523-6315-8234-60B8E6DF2778}"/>
                </a:ext>
              </a:extLst>
            </p:cNvPr>
            <p:cNvGrpSpPr/>
            <p:nvPr/>
          </p:nvGrpSpPr>
          <p:grpSpPr>
            <a:xfrm>
              <a:off x="5162550" y="2533650"/>
              <a:ext cx="3225800" cy="1714500"/>
              <a:chOff x="5162550" y="2533650"/>
              <a:chExt cx="3225800" cy="1714500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E4E3758-A844-BAAF-5D79-48DF6792A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2550" y="2533650"/>
                <a:ext cx="0" cy="171450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E515C2E-A3C3-EF76-03F6-159808DC3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2550" y="2533650"/>
                <a:ext cx="3225800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8C95C41-184C-574C-8DA9-A81F788D9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2550" y="4248150"/>
                <a:ext cx="3225800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6946BAB-7685-A5DB-81D9-56BBE253F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8350" y="2533650"/>
                <a:ext cx="0" cy="171450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E24CF4B8-5D6B-89FA-3DEF-FC15F9B9CCED}"/>
                </a:ext>
              </a:extLst>
            </p:cNvPr>
            <p:cNvSpPr/>
            <p:nvPr/>
          </p:nvSpPr>
          <p:spPr>
            <a:xfrm>
              <a:off x="4967925" y="977230"/>
              <a:ext cx="1737674" cy="48583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2-</a:t>
              </a:r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树结点提取</a:t>
              </a: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96632B4F-E73E-46FA-4232-FC917F269EC9}"/>
                </a:ext>
              </a:extLst>
            </p:cNvPr>
            <p:cNvCxnSpPr/>
            <p:nvPr/>
          </p:nvCxnSpPr>
          <p:spPr>
            <a:xfrm flipV="1">
              <a:off x="5314950" y="1485874"/>
              <a:ext cx="0" cy="1047775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82A815-DAF9-B33D-FF99-B979035D09CF}"/>
              </a:ext>
            </a:extLst>
          </p:cNvPr>
          <p:cNvGrpSpPr/>
          <p:nvPr/>
        </p:nvGrpSpPr>
        <p:grpSpPr>
          <a:xfrm>
            <a:off x="2601957" y="4296067"/>
            <a:ext cx="4856118" cy="2219277"/>
            <a:chOff x="2601957" y="4296067"/>
            <a:chExt cx="4856118" cy="2219277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D1BD6DFE-B465-D3B9-CDD8-A5E625FC41B8}"/>
                </a:ext>
              </a:extLst>
            </p:cNvPr>
            <p:cNvSpPr/>
            <p:nvPr/>
          </p:nvSpPr>
          <p:spPr>
            <a:xfrm>
              <a:off x="2601957" y="4296067"/>
              <a:ext cx="4856118" cy="168432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4649A74-526D-391A-F450-03704E41B216}"/>
                </a:ext>
              </a:extLst>
            </p:cNvPr>
            <p:cNvSpPr/>
            <p:nvPr/>
          </p:nvSpPr>
          <p:spPr>
            <a:xfrm>
              <a:off x="2601958" y="6035039"/>
              <a:ext cx="2436767" cy="480305"/>
            </a:xfrm>
            <a:prstGeom prst="roundRect">
              <a:avLst/>
            </a:prstGeom>
            <a:solidFill>
              <a:srgbClr val="CDD7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5F298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3-</a:t>
              </a:r>
              <a:r>
                <a:rPr lang="zh-CN" altLang="en-US" b="1" dirty="0">
                  <a:solidFill>
                    <a:srgbClr val="5F298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注意力计算与预测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3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模型结构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5DA88B-BD79-9C65-AD3A-91826AE4CDD8}"/>
              </a:ext>
            </a:extLst>
          </p:cNvPr>
          <p:cNvSpPr txBox="1"/>
          <p:nvPr/>
        </p:nvSpPr>
        <p:spPr>
          <a:xfrm>
            <a:off x="978670" y="1848644"/>
            <a:ext cx="2158732" cy="1229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PET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Transfiner</a:t>
            </a:r>
            <a:endParaRPr lang="zh-CN" alt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A7ACDB-54C7-C9CF-8B9D-0B4A7B156A5E}"/>
              </a:ext>
            </a:extLst>
          </p:cNvPr>
          <p:cNvSpPr txBox="1"/>
          <p:nvPr/>
        </p:nvSpPr>
        <p:spPr>
          <a:xfrm>
            <a:off x="3529204" y="1848644"/>
            <a:ext cx="6564298" cy="1115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(CNN +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T_encoder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</a:t>
            </a:r>
            <a:r>
              <a:rPr lang="en-US" altLang="zh-CN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Quadtree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T_decoder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prediction_head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(CNN +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Node_enc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Quadtree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T_encoder             MLP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4D4A7F-DA64-CFE5-3481-33D52AA38135}"/>
              </a:ext>
            </a:extLst>
          </p:cNvPr>
          <p:cNvCxnSpPr>
            <a:cxnSpLocks/>
          </p:cNvCxnSpPr>
          <p:nvPr/>
        </p:nvCxnSpPr>
        <p:spPr>
          <a:xfrm>
            <a:off x="5857875" y="2003318"/>
            <a:ext cx="0" cy="96883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378DE09-FCFF-549A-5A2C-11E117ACF709}"/>
              </a:ext>
            </a:extLst>
          </p:cNvPr>
          <p:cNvCxnSpPr>
            <a:cxnSpLocks/>
          </p:cNvCxnSpPr>
          <p:nvPr/>
        </p:nvCxnSpPr>
        <p:spPr>
          <a:xfrm>
            <a:off x="7086600" y="1979040"/>
            <a:ext cx="0" cy="96883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99C62F-7EFC-F962-B1CF-979D85AB069E}"/>
              </a:ext>
            </a:extLst>
          </p:cNvPr>
          <p:cNvCxnSpPr>
            <a:cxnSpLocks/>
          </p:cNvCxnSpPr>
          <p:nvPr/>
        </p:nvCxnSpPr>
        <p:spPr>
          <a:xfrm>
            <a:off x="8420100" y="1979040"/>
            <a:ext cx="0" cy="96883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420B9AA-9553-272A-4046-E34DAA630BDD}"/>
              </a:ext>
            </a:extLst>
          </p:cNvPr>
          <p:cNvCxnSpPr/>
          <p:nvPr/>
        </p:nvCxnSpPr>
        <p:spPr>
          <a:xfrm>
            <a:off x="3771900" y="2487737"/>
            <a:ext cx="64325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3E0B8BD-0A2A-E0FB-C3DD-708DE40400A2}"/>
              </a:ext>
            </a:extLst>
          </p:cNvPr>
          <p:cNvGrpSpPr/>
          <p:nvPr/>
        </p:nvGrpSpPr>
        <p:grpSpPr>
          <a:xfrm>
            <a:off x="5876925" y="1379638"/>
            <a:ext cx="1465455" cy="2221477"/>
            <a:chOff x="5876925" y="1732063"/>
            <a:chExt cx="1465455" cy="2221477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C0D2F7C-DCE1-ED9C-B270-C6D3FA159F0F}"/>
                </a:ext>
              </a:extLst>
            </p:cNvPr>
            <p:cNvCxnSpPr/>
            <p:nvPr/>
          </p:nvCxnSpPr>
          <p:spPr>
            <a:xfrm>
              <a:off x="6219825" y="2095500"/>
              <a:ext cx="0" cy="260243"/>
            </a:xfrm>
            <a:prstGeom prst="straightConnector1">
              <a:avLst/>
            </a:prstGeom>
            <a:ln w="28575">
              <a:solidFill>
                <a:srgbClr val="194F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E8A3A38-4635-83D1-787C-7AC62342C543}"/>
                </a:ext>
              </a:extLst>
            </p:cNvPr>
            <p:cNvSpPr txBox="1"/>
            <p:nvPr/>
          </p:nvSpPr>
          <p:spPr>
            <a:xfrm>
              <a:off x="5876925" y="1732063"/>
              <a:ext cx="1425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94F4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较弱监督信号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AC6BEA6-5212-E270-9530-B01AD32B8704}"/>
                </a:ext>
              </a:extLst>
            </p:cNvPr>
            <p:cNvCxnSpPr/>
            <p:nvPr/>
          </p:nvCxnSpPr>
          <p:spPr>
            <a:xfrm flipV="1">
              <a:off x="6219825" y="3324582"/>
              <a:ext cx="0" cy="313968"/>
            </a:xfrm>
            <a:prstGeom prst="straightConnector1">
              <a:avLst/>
            </a:prstGeom>
            <a:ln w="28575">
              <a:solidFill>
                <a:srgbClr val="4C12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C6D24AD-567C-C0EB-4ED7-BFEA58B4639D}"/>
                </a:ext>
              </a:extLst>
            </p:cNvPr>
            <p:cNvSpPr txBox="1"/>
            <p:nvPr/>
          </p:nvSpPr>
          <p:spPr>
            <a:xfrm>
              <a:off x="5916990" y="3614986"/>
              <a:ext cx="14253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A195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精准监督信号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75635A7-FB0C-18B9-956E-B5F43F46E1DA}"/>
              </a:ext>
            </a:extLst>
          </p:cNvPr>
          <p:cNvGrpSpPr/>
          <p:nvPr/>
        </p:nvGrpSpPr>
        <p:grpSpPr>
          <a:xfrm>
            <a:off x="929104" y="3715415"/>
            <a:ext cx="10267950" cy="2539595"/>
            <a:chOff x="929104" y="3715415"/>
            <a:chExt cx="10267950" cy="253959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D705BD96-3B14-557B-FC21-EDF50596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006" y="3795045"/>
              <a:ext cx="4511791" cy="2459965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F81D0D2D-92D5-BDA0-5BF4-0A38BCF1E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6298" y="4396593"/>
              <a:ext cx="3557614" cy="504829"/>
            </a:xfrm>
            <a:prstGeom prst="rect">
              <a:avLst/>
            </a:prstGeom>
          </p:spPr>
        </p:pic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DE821-EA8F-7FF2-08CF-7E9F64414980}"/>
                </a:ext>
              </a:extLst>
            </p:cNvPr>
            <p:cNvCxnSpPr/>
            <p:nvPr/>
          </p:nvCxnSpPr>
          <p:spPr>
            <a:xfrm>
              <a:off x="929104" y="3715415"/>
              <a:ext cx="1026795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345482F-F801-CBAB-2052-BFB1EB86C3D7}"/>
                </a:ext>
              </a:extLst>
            </p:cNvPr>
            <p:cNvSpPr txBox="1"/>
            <p:nvPr/>
          </p:nvSpPr>
          <p:spPr>
            <a:xfrm>
              <a:off x="7342380" y="4458674"/>
              <a:ext cx="25506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各级划分均进行监督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6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DEC6E0C-1F7C-01E7-E47D-BA8EFDDC81F2}"/>
              </a:ext>
            </a:extLst>
          </p:cNvPr>
          <p:cNvSpPr/>
          <p:nvPr/>
        </p:nvSpPr>
        <p:spPr>
          <a:xfrm>
            <a:off x="544930" y="3110486"/>
            <a:ext cx="2590439" cy="849046"/>
          </a:xfrm>
          <a:prstGeom prst="roundRect">
            <a:avLst>
              <a:gd name="adj" fmla="val 115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Mixed-difficulty Tasks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841E27-0AB5-0318-0932-B80B105EB98F}"/>
              </a:ext>
            </a:extLst>
          </p:cNvPr>
          <p:cNvSpPr txBox="1"/>
          <p:nvPr/>
        </p:nvSpPr>
        <p:spPr>
          <a:xfrm>
            <a:off x="3727961" y="2259583"/>
            <a:ext cx="35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人群计数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81A7ABBF-F43F-66F0-2E66-BFD1EDAF06A2}"/>
              </a:ext>
            </a:extLst>
          </p:cNvPr>
          <p:cNvSpPr/>
          <p:nvPr/>
        </p:nvSpPr>
        <p:spPr>
          <a:xfrm>
            <a:off x="3343175" y="2426421"/>
            <a:ext cx="304800" cy="2656857"/>
          </a:xfrm>
          <a:prstGeom prst="leftBrace">
            <a:avLst>
              <a:gd name="adj1" fmla="val 46409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A90B0-5FE0-7097-533C-7B08664D985C}"/>
              </a:ext>
            </a:extLst>
          </p:cNvPr>
          <p:cNvSpPr txBox="1"/>
          <p:nvPr/>
        </p:nvSpPr>
        <p:spPr>
          <a:xfrm>
            <a:off x="3727961" y="4899626"/>
            <a:ext cx="11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实例分割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E593FAAE-91A6-43AF-451A-573F9C8B5788}"/>
              </a:ext>
            </a:extLst>
          </p:cNvPr>
          <p:cNvSpPr/>
          <p:nvPr/>
        </p:nvSpPr>
        <p:spPr>
          <a:xfrm>
            <a:off x="4863589" y="1869941"/>
            <a:ext cx="231058" cy="1238827"/>
          </a:xfrm>
          <a:prstGeom prst="leftBrace">
            <a:avLst>
              <a:gd name="adj1" fmla="val 46409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4CB016-2FFB-D3FE-0033-21E0D668C16A}"/>
              </a:ext>
            </a:extLst>
          </p:cNvPr>
          <p:cNvSpPr txBox="1"/>
          <p:nvPr/>
        </p:nvSpPr>
        <p:spPr>
          <a:xfrm>
            <a:off x="5192971" y="1840445"/>
            <a:ext cx="1691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ICCV 2019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79AF68-0854-EC1C-2C49-4A337B7B3DF8}"/>
              </a:ext>
            </a:extLst>
          </p:cNvPr>
          <p:cNvSpPr txBox="1"/>
          <p:nvPr/>
        </p:nvSpPr>
        <p:spPr>
          <a:xfrm>
            <a:off x="5192971" y="2697584"/>
            <a:ext cx="2251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ICCV 2023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7FFBA5-9B6E-A9D6-98D7-73B90E91CD7B}"/>
              </a:ext>
            </a:extLst>
          </p:cNvPr>
          <p:cNvSpPr txBox="1"/>
          <p:nvPr/>
        </p:nvSpPr>
        <p:spPr>
          <a:xfrm>
            <a:off x="5192970" y="4920001"/>
            <a:ext cx="1896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CVPR 2022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AB7C1A4-C2B0-298B-96FA-F28D12263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5"/>
          <a:stretch/>
        </p:blipFill>
        <p:spPr>
          <a:xfrm>
            <a:off x="7284185" y="1479532"/>
            <a:ext cx="4104192" cy="192943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F223927-03E2-42AC-FE7F-2B0EBC9787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61"/>
          <a:stretch/>
        </p:blipFill>
        <p:spPr>
          <a:xfrm>
            <a:off x="7308231" y="3950928"/>
            <a:ext cx="3089573" cy="20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细节处理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F97E-863F-2F7E-EA31-4D5C2C1A0709}"/>
              </a:ext>
            </a:extLst>
          </p:cNvPr>
          <p:cNvSpPr txBox="1"/>
          <p:nvPr/>
        </p:nvSpPr>
        <p:spPr>
          <a:xfrm>
            <a:off x="978670" y="154134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AD8EB5-2768-0487-F750-2D20424A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80" y="2245517"/>
            <a:ext cx="5276889" cy="328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A21F33-CD27-C77C-0606-BE4F44C3AA08}"/>
                  </a:ext>
                </a:extLst>
              </p:cNvPr>
              <p:cNvSpPr txBox="1"/>
              <p:nvPr/>
            </p:nvSpPr>
            <p:spPr>
              <a:xfrm>
                <a:off x="3406275" y="3218896"/>
                <a:ext cx="113825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𝐷𝑒𝑡𝑒𝑐𝑡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FA21F33-CD27-C77C-0606-BE4F44C3A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75" y="3218896"/>
                <a:ext cx="1138258" cy="307777"/>
              </a:xfrm>
              <a:prstGeom prst="rect">
                <a:avLst/>
              </a:prstGeom>
              <a:blipFill>
                <a:blip r:embed="rId5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13F0C9-F2D8-45B6-8041-69DA48575314}"/>
                  </a:ext>
                </a:extLst>
              </p:cNvPr>
              <p:cNvSpPr txBox="1"/>
              <p:nvPr/>
            </p:nvSpPr>
            <p:spPr>
              <a:xfrm>
                <a:off x="3406275" y="3735608"/>
                <a:ext cx="11382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oarse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13F0C9-F2D8-45B6-8041-69DA48575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75" y="3735608"/>
                <a:ext cx="1138258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86EAF0-E81A-455A-8584-0CBF54B17E16}"/>
                  </a:ext>
                </a:extLst>
              </p:cNvPr>
              <p:cNvSpPr txBox="1"/>
              <p:nvPr/>
            </p:nvSpPr>
            <p:spPr>
              <a:xfrm>
                <a:off x="3443320" y="4257117"/>
                <a:ext cx="1032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efine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186EAF0-E81A-455A-8584-0CBF54B17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320" y="4257117"/>
                <a:ext cx="1032185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024962-5223-3E0C-A8AF-B0B0B7C56826}"/>
                  </a:ext>
                </a:extLst>
              </p:cNvPr>
              <p:cNvSpPr txBox="1"/>
              <p:nvPr/>
            </p:nvSpPr>
            <p:spPr>
              <a:xfrm>
                <a:off x="3490598" y="4819132"/>
                <a:ext cx="9090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𝐼𝑛𝑐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4024962-5223-3E0C-A8AF-B0B0B7C56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598" y="4819132"/>
                <a:ext cx="909063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4F22384-3C23-4D21-14A1-80446057C223}"/>
              </a:ext>
            </a:extLst>
          </p:cNvPr>
          <p:cNvSpPr txBox="1"/>
          <p:nvPr/>
        </p:nvSpPr>
        <p:spPr>
          <a:xfrm>
            <a:off x="4613561" y="3039193"/>
            <a:ext cx="4000481" cy="2226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基础检测器的目标检测与分类损失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初始粗糙掩码损失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待细化区域掩码损失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–  L1 loss</a:t>
            </a: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四叉树划分损失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–  cross entropy loss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4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细节处理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7FF97E-863F-2F7E-EA31-4D5C2C1A0709}"/>
              </a:ext>
            </a:extLst>
          </p:cNvPr>
          <p:cNvSpPr txBox="1"/>
          <p:nvPr/>
        </p:nvSpPr>
        <p:spPr>
          <a:xfrm>
            <a:off x="978670" y="1541340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划分效果可视化（间接）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E6C476-4558-5546-5EA7-8D5412D59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37" b="493"/>
          <a:stretch/>
        </p:blipFill>
        <p:spPr>
          <a:xfrm>
            <a:off x="1467230" y="2691598"/>
            <a:ext cx="9494428" cy="21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实验设计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8D8170-2540-3615-0E38-CE43DCF85ECC}"/>
              </a:ext>
            </a:extLst>
          </p:cNvPr>
          <p:cNvSpPr txBox="1"/>
          <p:nvPr/>
        </p:nvSpPr>
        <p:spPr>
          <a:xfrm>
            <a:off x="5181403" y="5072903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四叉树在推理阶段的前向传播计算有效性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与其他模型的性能对比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4324C15-AFEC-1EBD-33D7-2410E5C00BA7}"/>
              </a:ext>
            </a:extLst>
          </p:cNvPr>
          <p:cNvSpPr/>
          <p:nvPr/>
        </p:nvSpPr>
        <p:spPr>
          <a:xfrm>
            <a:off x="2794811" y="1828609"/>
            <a:ext cx="1691379" cy="6550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四叉树构建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F82D69-5207-96CF-ADFE-74A57E9F46E1}"/>
              </a:ext>
            </a:extLst>
          </p:cNvPr>
          <p:cNvSpPr txBox="1"/>
          <p:nvPr/>
        </p:nvSpPr>
        <p:spPr>
          <a:xfrm>
            <a:off x="5181403" y="1617540"/>
            <a:ext cx="4743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待细化区域分析（必要性分析）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寻找到的细化区域有效性、划分器三层结构消融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由低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出发寻找待细化区域的必要性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四叉树划分数目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443D38-8B78-221B-F6FF-FD76B39C0581}"/>
              </a:ext>
            </a:extLst>
          </p:cNvPr>
          <p:cNvSpPr/>
          <p:nvPr/>
        </p:nvSpPr>
        <p:spPr>
          <a:xfrm>
            <a:off x="2794811" y="2898323"/>
            <a:ext cx="1691379" cy="6550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结点提取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7BEBA5-0C99-5BD9-53EF-CD1C46CE8B83}"/>
              </a:ext>
            </a:extLst>
          </p:cNvPr>
          <p:cNvSpPr txBox="1"/>
          <p:nvPr/>
        </p:nvSpPr>
        <p:spPr>
          <a:xfrm>
            <a:off x="5181403" y="2942873"/>
            <a:ext cx="3467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节点编码器的结构消融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各层级细化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融合最高级细化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1E1BD43-6AE6-0173-447E-287347118E97}"/>
              </a:ext>
            </a:extLst>
          </p:cNvPr>
          <p:cNvSpPr/>
          <p:nvPr/>
        </p:nvSpPr>
        <p:spPr>
          <a:xfrm>
            <a:off x="2794811" y="3968037"/>
            <a:ext cx="1691379" cy="6550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细化网络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69ADE4-98C4-E711-3CD0-D67A974E69A9}"/>
              </a:ext>
            </a:extLst>
          </p:cNvPr>
          <p:cNvSpPr txBox="1"/>
          <p:nvPr/>
        </p:nvSpPr>
        <p:spPr>
          <a:xfrm>
            <a:off x="5181403" y="3989794"/>
            <a:ext cx="3467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细化网络的选择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的有效性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6AE6115-28E2-955C-77B0-74B3434A4CC0}"/>
              </a:ext>
            </a:extLst>
          </p:cNvPr>
          <p:cNvSpPr/>
          <p:nvPr/>
        </p:nvSpPr>
        <p:spPr>
          <a:xfrm>
            <a:off x="2794811" y="5037751"/>
            <a:ext cx="1691379" cy="6550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模型性能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AE9A5E3-6A9F-C94A-1B4E-FCB2210E6748}"/>
              </a:ext>
            </a:extLst>
          </p:cNvPr>
          <p:cNvCxnSpPr>
            <a:cxnSpLocks/>
          </p:cNvCxnSpPr>
          <p:nvPr/>
        </p:nvCxnSpPr>
        <p:spPr>
          <a:xfrm>
            <a:off x="3640501" y="2545759"/>
            <a:ext cx="0" cy="29799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D33831C-8008-3AE4-A608-2D253C066726}"/>
              </a:ext>
            </a:extLst>
          </p:cNvPr>
          <p:cNvCxnSpPr>
            <a:cxnSpLocks/>
          </p:cNvCxnSpPr>
          <p:nvPr/>
        </p:nvCxnSpPr>
        <p:spPr>
          <a:xfrm>
            <a:off x="3632927" y="3629604"/>
            <a:ext cx="0" cy="29799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3D5349D-5C28-7316-2012-153B380B62B8}"/>
              </a:ext>
            </a:extLst>
          </p:cNvPr>
          <p:cNvCxnSpPr>
            <a:cxnSpLocks/>
          </p:cNvCxnSpPr>
          <p:nvPr/>
        </p:nvCxnSpPr>
        <p:spPr>
          <a:xfrm>
            <a:off x="3632927" y="4680268"/>
            <a:ext cx="0" cy="297998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7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实验设计（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四叉树构建）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A30D29-95C8-891C-A2B9-510B25BAAEA9}"/>
              </a:ext>
            </a:extLst>
          </p:cNvPr>
          <p:cNvSpPr txBox="1"/>
          <p:nvPr/>
        </p:nvSpPr>
        <p:spPr>
          <a:xfrm>
            <a:off x="929104" y="1541340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待细化区域分析（必要性分析）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寻找到的细化区域有效性、划分器三层结构消融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4EEF989-7F69-7770-2D0F-7D8EBAB8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55" y="2018011"/>
            <a:ext cx="3727472" cy="7310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E9F9F80-3647-5245-1E2C-A03736AF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59" y="3626536"/>
            <a:ext cx="4464463" cy="181997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521517E-1265-6F6A-550D-A5210B64219A}"/>
              </a:ext>
            </a:extLst>
          </p:cNvPr>
          <p:cNvSpPr txBox="1"/>
          <p:nvPr/>
        </p:nvSpPr>
        <p:spPr>
          <a:xfrm>
            <a:off x="6508343" y="1541340"/>
            <a:ext cx="46634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由低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分辨率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出发寻找待细化区域的必要性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6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6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四叉树最优深度确定</a:t>
            </a:r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1B57F1B-1A65-C9D0-E925-0C6FD1C05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66" y="1939220"/>
            <a:ext cx="3545479" cy="76899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1F21F7-95D3-3DA0-EFA7-29B15A535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317" y="3626536"/>
            <a:ext cx="4768195" cy="16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实验设计（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结点提取、细化网络）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BB3E13-0D10-E082-ABA5-0CF4154DE582}"/>
              </a:ext>
            </a:extLst>
          </p:cNvPr>
          <p:cNvSpPr txBox="1"/>
          <p:nvPr/>
        </p:nvSpPr>
        <p:spPr>
          <a:xfrm>
            <a:off x="6257701" y="1564808"/>
            <a:ext cx="34672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细化网络的选择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的有效性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C7FF21-92CE-CE30-584D-25063DD939E1}"/>
              </a:ext>
            </a:extLst>
          </p:cNvPr>
          <p:cNvSpPr txBox="1"/>
          <p:nvPr/>
        </p:nvSpPr>
        <p:spPr>
          <a:xfrm>
            <a:off x="929104" y="1564808"/>
            <a:ext cx="34672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节点编码器的结构消融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各层级细化 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融合最高级细化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3FD416-92A6-73F9-D599-70296982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11" y="2139937"/>
            <a:ext cx="4311901" cy="1169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673E96-5A37-57BC-CA6A-E55631D19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49" y="4348618"/>
            <a:ext cx="3467211" cy="136524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9A5557A-EA7C-C753-F8CD-16CDC79836B5}"/>
              </a:ext>
            </a:extLst>
          </p:cNvPr>
          <p:cNvSpPr/>
          <p:nvPr/>
        </p:nvSpPr>
        <p:spPr>
          <a:xfrm>
            <a:off x="1733550" y="4419599"/>
            <a:ext cx="495300" cy="12001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6CE1AF-4C58-37E6-87D0-9380DC61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342" y="2018302"/>
            <a:ext cx="4340633" cy="18869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CFD946-8884-9449-B60C-C96D6E01B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337" y="4668946"/>
            <a:ext cx="4212641" cy="15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0" y="160726"/>
            <a:ext cx="726978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2022– </a:t>
            </a:r>
            <a:r>
              <a:rPr lang="en-US" altLang="zh-CN" sz="2600" b="1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Mask Transfiner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5F2086-DC23-C2F6-98F2-F3F5797BEB6E}"/>
              </a:ext>
            </a:extLst>
          </p:cNvPr>
          <p:cNvSpPr txBox="1"/>
          <p:nvPr/>
        </p:nvSpPr>
        <p:spPr>
          <a:xfrm>
            <a:off x="521611" y="966211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实验设计（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模型性能）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ADAA60-6A8C-4C09-BABB-7F692CFDA027}"/>
              </a:ext>
            </a:extLst>
          </p:cNvPr>
          <p:cNvSpPr txBox="1"/>
          <p:nvPr/>
        </p:nvSpPr>
        <p:spPr>
          <a:xfrm>
            <a:off x="735175" y="1722351"/>
            <a:ext cx="41953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四叉树在推理阶段的前向传播计算有效性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66C757-B017-B2CD-3090-AD8F2B0B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71" y="2192705"/>
            <a:ext cx="3613732" cy="14433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B47CC1-FF48-7545-FA9B-B589520D3DCC}"/>
              </a:ext>
            </a:extLst>
          </p:cNvPr>
          <p:cNvSpPr/>
          <p:nvPr/>
        </p:nvSpPr>
        <p:spPr>
          <a:xfrm>
            <a:off x="1825370" y="2297480"/>
            <a:ext cx="582657" cy="12268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D13DD2-5D7E-093C-0AA8-27208416D3E9}"/>
              </a:ext>
            </a:extLst>
          </p:cNvPr>
          <p:cNvSpPr txBox="1"/>
          <p:nvPr/>
        </p:nvSpPr>
        <p:spPr>
          <a:xfrm>
            <a:off x="735175" y="3798103"/>
            <a:ext cx="289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与其它模型的性能对比</a:t>
            </a:r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F9F8CA7-6351-7AD6-B715-725D59AD1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302"/>
          <a:stretch/>
        </p:blipFill>
        <p:spPr>
          <a:xfrm>
            <a:off x="978670" y="4270456"/>
            <a:ext cx="4507726" cy="103231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F1623A3-0310-A0B6-A955-19CEDA2F9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55"/>
          <a:stretch/>
        </p:blipFill>
        <p:spPr>
          <a:xfrm>
            <a:off x="5539764" y="1786918"/>
            <a:ext cx="6148385" cy="351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8D34F-FC57-2180-B7F4-1783CC563E78}"/>
              </a:ext>
            </a:extLst>
          </p:cNvPr>
          <p:cNvSpPr txBox="1"/>
          <p:nvPr/>
        </p:nvSpPr>
        <p:spPr>
          <a:xfrm>
            <a:off x="775138" y="1015117"/>
            <a:ext cx="5924309" cy="312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模型对比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参考文献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040142-6F1A-633A-1375-FF092FDE84C7}"/>
              </a:ext>
            </a:extLst>
          </p:cNvPr>
          <p:cNvSpPr txBox="1"/>
          <p:nvPr/>
        </p:nvSpPr>
        <p:spPr>
          <a:xfrm>
            <a:off x="978671" y="4304000"/>
            <a:ext cx="108585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Xiong H, Lu H, Liu C, et al. From open set to closed set: Counting objects by spatial divide-and-conquer[C]//Proceedings of the IEEE/CVF 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computer vision. 2019: 8362-8371.</a:t>
            </a:r>
          </a:p>
          <a:p>
            <a:pPr>
              <a:spcBef>
                <a:spcPts val="600"/>
              </a:spcBef>
            </a:pP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[2] Liu C, Lu H, Cao Z, et al. Point-query quadtree for crowd counting, localization, and more[C]//Proceedings of the IEEE/CVF International 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Conference on Computer Vision. 2023: 1676-1685.</a:t>
            </a:r>
          </a:p>
          <a:p>
            <a:pPr>
              <a:spcBef>
                <a:spcPts val="600"/>
              </a:spcBef>
            </a:pP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[3] Ke L,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Danelljan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M, Li X, et al. Mask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transfiner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for high-quality instance segmentation[C]//Proceedings of the IEEE/CVF Conference on 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Computer Vision and Pattern Recognition. 2022: 4412-4421.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FB0E4C-FBEA-5953-2121-CA38A5EB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52" y="1560676"/>
            <a:ext cx="8647767" cy="19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细节处理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F75251-A87C-DF48-D23B-CD41E834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58" y="1440918"/>
            <a:ext cx="2526887" cy="2269810"/>
          </a:xfrm>
          <a:prstGeom prst="rect">
            <a:avLst/>
          </a:prstGeom>
        </p:spPr>
      </p:pic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strike="dblStrike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strike="dblStrike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strike="dblStrike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strike="dblStrike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strike="dblStrike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strike="dblStrike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7A6752-2414-D43D-1598-0481D20A2592}"/>
              </a:ext>
            </a:extLst>
          </p:cNvPr>
          <p:cNvCxnSpPr>
            <a:cxnSpLocks/>
          </p:cNvCxnSpPr>
          <p:nvPr/>
        </p:nvCxnSpPr>
        <p:spPr>
          <a:xfrm>
            <a:off x="4424517" y="1500233"/>
            <a:ext cx="0" cy="4376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0DD506F-AEE3-A116-BB6F-740CCDF6B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668" y="3681082"/>
            <a:ext cx="2526881" cy="257312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6EBA3B9-8558-7FD9-859B-8BE70367F3DB}"/>
              </a:ext>
            </a:extLst>
          </p:cNvPr>
          <p:cNvCxnSpPr>
            <a:cxnSpLocks/>
          </p:cNvCxnSpPr>
          <p:nvPr/>
        </p:nvCxnSpPr>
        <p:spPr>
          <a:xfrm>
            <a:off x="1130710" y="3667432"/>
            <a:ext cx="252689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B6506CB-7D83-E4EC-3FCC-0653B1534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1" y="1011755"/>
            <a:ext cx="4832015" cy="52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DEC6E0C-1F7C-01E7-E47D-BA8EFDDC81F2}"/>
              </a:ext>
            </a:extLst>
          </p:cNvPr>
          <p:cNvSpPr/>
          <p:nvPr/>
        </p:nvSpPr>
        <p:spPr>
          <a:xfrm>
            <a:off x="544930" y="3110486"/>
            <a:ext cx="2590439" cy="849046"/>
          </a:xfrm>
          <a:prstGeom prst="roundRect">
            <a:avLst>
              <a:gd name="adj" fmla="val 1153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Mixed-difficulty Tasks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841E27-0AB5-0318-0932-B80B105EB98F}"/>
              </a:ext>
            </a:extLst>
          </p:cNvPr>
          <p:cNvSpPr txBox="1"/>
          <p:nvPr/>
        </p:nvSpPr>
        <p:spPr>
          <a:xfrm>
            <a:off x="3727961" y="2259583"/>
            <a:ext cx="11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人群计数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81A7ABBF-F43F-66F0-2E66-BFD1EDAF06A2}"/>
              </a:ext>
            </a:extLst>
          </p:cNvPr>
          <p:cNvSpPr/>
          <p:nvPr/>
        </p:nvSpPr>
        <p:spPr>
          <a:xfrm>
            <a:off x="3343175" y="2426422"/>
            <a:ext cx="304800" cy="1878878"/>
          </a:xfrm>
          <a:prstGeom prst="leftBrace">
            <a:avLst>
              <a:gd name="adj1" fmla="val 46409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A90B0-5FE0-7097-533C-7B08664D985C}"/>
              </a:ext>
            </a:extLst>
          </p:cNvPr>
          <p:cNvSpPr txBox="1"/>
          <p:nvPr/>
        </p:nvSpPr>
        <p:spPr>
          <a:xfrm>
            <a:off x="3727961" y="4122117"/>
            <a:ext cx="113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实例分割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E593FAAE-91A6-43AF-451A-573F9C8B5788}"/>
              </a:ext>
            </a:extLst>
          </p:cNvPr>
          <p:cNvSpPr/>
          <p:nvPr/>
        </p:nvSpPr>
        <p:spPr>
          <a:xfrm>
            <a:off x="4863589" y="1869941"/>
            <a:ext cx="231058" cy="1238827"/>
          </a:xfrm>
          <a:prstGeom prst="leftBrace">
            <a:avLst>
              <a:gd name="adj1" fmla="val 46409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4CB016-2FFB-D3FE-0033-21E0D668C16A}"/>
              </a:ext>
            </a:extLst>
          </p:cNvPr>
          <p:cNvSpPr txBox="1"/>
          <p:nvPr/>
        </p:nvSpPr>
        <p:spPr>
          <a:xfrm>
            <a:off x="5192971" y="1840445"/>
            <a:ext cx="1691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ICCV 2019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79AF68-0854-EC1C-2C49-4A337B7B3DF8}"/>
              </a:ext>
            </a:extLst>
          </p:cNvPr>
          <p:cNvSpPr txBox="1"/>
          <p:nvPr/>
        </p:nvSpPr>
        <p:spPr>
          <a:xfrm>
            <a:off x="5192972" y="2697584"/>
            <a:ext cx="179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CVPR 2023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7FFBA5-9B6E-A9D6-98D7-73B90E91CD7B}"/>
              </a:ext>
            </a:extLst>
          </p:cNvPr>
          <p:cNvSpPr txBox="1"/>
          <p:nvPr/>
        </p:nvSpPr>
        <p:spPr>
          <a:xfrm>
            <a:off x="5192970" y="4089562"/>
            <a:ext cx="1896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CVPR 2022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6C28C44-B264-4A23-C80A-93C6EAAA86BD}"/>
              </a:ext>
            </a:extLst>
          </p:cNvPr>
          <p:cNvGrpSpPr/>
          <p:nvPr/>
        </p:nvGrpSpPr>
        <p:grpSpPr>
          <a:xfrm>
            <a:off x="7228245" y="2017724"/>
            <a:ext cx="3191956" cy="764506"/>
            <a:chOff x="7228245" y="2017724"/>
            <a:chExt cx="3191956" cy="764506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50BD77E-6865-D8CE-07A3-CF3255933C8F}"/>
                </a:ext>
              </a:extLst>
            </p:cNvPr>
            <p:cNvCxnSpPr>
              <a:cxnSpLocks/>
            </p:cNvCxnSpPr>
            <p:nvPr/>
          </p:nvCxnSpPr>
          <p:spPr>
            <a:xfrm>
              <a:off x="7228245" y="2432270"/>
              <a:ext cx="917781" cy="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7237EBB-4818-339D-032E-97CD29D31EBF}"/>
                </a:ext>
              </a:extLst>
            </p:cNvPr>
            <p:cNvSpPr/>
            <p:nvPr/>
          </p:nvSpPr>
          <p:spPr>
            <a:xfrm>
              <a:off x="8439001" y="2017724"/>
              <a:ext cx="1981200" cy="76450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模型结构设计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91CA7FF-3CE1-26E0-78D9-949210EA2BC4}"/>
              </a:ext>
            </a:extLst>
          </p:cNvPr>
          <p:cNvGrpSpPr/>
          <p:nvPr/>
        </p:nvGrpSpPr>
        <p:grpSpPr>
          <a:xfrm>
            <a:off x="544930" y="1539218"/>
            <a:ext cx="2628685" cy="1448464"/>
            <a:chOff x="544930" y="1539218"/>
            <a:chExt cx="2628685" cy="1448464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117A4A8-5092-C221-24A8-C1CF96E6AA84}"/>
                </a:ext>
              </a:extLst>
            </p:cNvPr>
            <p:cNvCxnSpPr>
              <a:cxnSpLocks/>
            </p:cNvCxnSpPr>
            <p:nvPr/>
          </p:nvCxnSpPr>
          <p:spPr>
            <a:xfrm>
              <a:off x="1806575" y="2520950"/>
              <a:ext cx="0" cy="46673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D57592A-773E-4EC0-4AC3-9DD07E66EFA9}"/>
                </a:ext>
              </a:extLst>
            </p:cNvPr>
            <p:cNvSpPr/>
            <p:nvPr/>
          </p:nvSpPr>
          <p:spPr>
            <a:xfrm>
              <a:off x="544930" y="1539218"/>
              <a:ext cx="2628685" cy="8490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Quadtree</a:t>
              </a:r>
              <a:endParaRPr lang="zh-CN" altLang="en-US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9E460B-AC92-B326-8AAE-DE3ECDC841A6}"/>
              </a:ext>
            </a:extLst>
          </p:cNvPr>
          <p:cNvGrpSpPr/>
          <p:nvPr/>
        </p:nvGrpSpPr>
        <p:grpSpPr>
          <a:xfrm>
            <a:off x="7228245" y="3498666"/>
            <a:ext cx="3191956" cy="1624620"/>
            <a:chOff x="7228245" y="3498666"/>
            <a:chExt cx="3191956" cy="162462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D4CD7DF-9F32-CC4F-A0B7-E9A2D98E86C8}"/>
                </a:ext>
              </a:extLst>
            </p:cNvPr>
            <p:cNvGrpSpPr/>
            <p:nvPr/>
          </p:nvGrpSpPr>
          <p:grpSpPr>
            <a:xfrm>
              <a:off x="7228245" y="3498666"/>
              <a:ext cx="3191956" cy="805750"/>
              <a:chOff x="7228245" y="4329105"/>
              <a:chExt cx="3191956" cy="805750"/>
            </a:xfrm>
          </p:grpSpPr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B3C37A1F-D190-A2C7-6430-EBD1042D2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8245" y="5134854"/>
                <a:ext cx="917781" cy="1"/>
              </a:xfrm>
              <a:prstGeom prst="straightConnector1">
                <a:avLst/>
              </a:prstGeom>
              <a:ln w="38100">
                <a:solidFill>
                  <a:srgbClr val="00808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2F713C21-7413-1381-8F71-8F5AED536FDD}"/>
                  </a:ext>
                </a:extLst>
              </p:cNvPr>
              <p:cNvSpPr/>
              <p:nvPr/>
            </p:nvSpPr>
            <p:spPr>
              <a:xfrm>
                <a:off x="8439001" y="4329105"/>
                <a:ext cx="1981200" cy="764506"/>
              </a:xfrm>
              <a:prstGeom prst="roundRect">
                <a:avLst/>
              </a:prstGeom>
              <a:solidFill>
                <a:srgbClr val="00ACA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194F49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分割处理细节</a:t>
                </a:r>
              </a:p>
            </p:txBody>
          </p:sp>
        </p:grp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5E632678-1F4E-F62F-CF3F-4DDBFA76319F}"/>
                </a:ext>
              </a:extLst>
            </p:cNvPr>
            <p:cNvSpPr/>
            <p:nvPr/>
          </p:nvSpPr>
          <p:spPr>
            <a:xfrm>
              <a:off x="8439001" y="4358780"/>
              <a:ext cx="1981200" cy="764506"/>
            </a:xfrm>
            <a:prstGeom prst="roundRect">
              <a:avLst/>
            </a:prstGeom>
            <a:solidFill>
              <a:srgbClr val="00ACA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194F4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5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162328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Authors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36A38E-8420-498F-A484-61C8DD422FE9}"/>
              </a:ext>
            </a:extLst>
          </p:cNvPr>
          <p:cNvSpPr txBox="1"/>
          <p:nvPr/>
        </p:nvSpPr>
        <p:spPr>
          <a:xfrm>
            <a:off x="256004" y="233483"/>
            <a:ext cx="6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090482-1485-1867-1396-28FEDD22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57" y="1164499"/>
            <a:ext cx="3871928" cy="11365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38CCE0-7676-B9AE-8D69-CEAF2686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7" t="48365" r="59253" b="10185"/>
          <a:stretch/>
        </p:blipFill>
        <p:spPr>
          <a:xfrm>
            <a:off x="573504" y="2564672"/>
            <a:ext cx="3269479" cy="8667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A17668-652A-78B4-F24C-1787C4680D48}"/>
              </a:ext>
            </a:extLst>
          </p:cNvPr>
          <p:cNvSpPr txBox="1"/>
          <p:nvPr/>
        </p:nvSpPr>
        <p:spPr>
          <a:xfrm>
            <a:off x="2847975" y="12280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刘成新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FE41FF-0848-6071-648B-B91828285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505" y="4313836"/>
            <a:ext cx="6918598" cy="7697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87EFC1-3742-2398-F66E-43823ACB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080" y="1342396"/>
            <a:ext cx="6854879" cy="14421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DCC81A-C2C2-DB14-30E4-B59CCDF18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371" y="2800888"/>
            <a:ext cx="6854878" cy="14695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458B4FE-1945-2917-841E-DC4B9E2ABD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796" y="5164988"/>
            <a:ext cx="6918598" cy="66806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E66E23CE-F9D2-DC94-AD91-88E8AFFF2BFD}"/>
              </a:ext>
            </a:extLst>
          </p:cNvPr>
          <p:cNvSpPr/>
          <p:nvPr/>
        </p:nvSpPr>
        <p:spPr>
          <a:xfrm>
            <a:off x="4416796" y="3562350"/>
            <a:ext cx="4574804" cy="72441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29BDE6-186F-B5CE-8B87-D687684D5E7D}"/>
              </a:ext>
            </a:extLst>
          </p:cNvPr>
          <p:cNvSpPr/>
          <p:nvPr/>
        </p:nvSpPr>
        <p:spPr>
          <a:xfrm>
            <a:off x="4416796" y="5126982"/>
            <a:ext cx="4574804" cy="72441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162328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Authors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36A38E-8420-498F-A484-61C8DD422FE9}"/>
              </a:ext>
            </a:extLst>
          </p:cNvPr>
          <p:cNvSpPr txBox="1"/>
          <p:nvPr/>
        </p:nvSpPr>
        <p:spPr>
          <a:xfrm>
            <a:off x="256004" y="233483"/>
            <a:ext cx="6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117936-7C6E-BDC6-A079-E583BF68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3" y="1354927"/>
            <a:ext cx="3490496" cy="11435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5A2607-C4F6-AB12-B635-62CEE1F53E26}"/>
              </a:ext>
            </a:extLst>
          </p:cNvPr>
          <p:cNvSpPr txBox="1"/>
          <p:nvPr/>
        </p:nvSpPr>
        <p:spPr>
          <a:xfrm>
            <a:off x="710095" y="2939063"/>
            <a:ext cx="237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通用 分割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目标检测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197CC4-8038-F206-92CE-AD8A91AB7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76" y="1107663"/>
            <a:ext cx="6483361" cy="10999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60E439-AEC5-21D0-323C-AB3AFD1BD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001" y="2166794"/>
            <a:ext cx="6483361" cy="17849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5E82A6-DD3F-64F6-7E2B-DCA1E1E0C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001" y="3864997"/>
            <a:ext cx="6823127" cy="10704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823178-A6E4-9277-47F3-F612BF26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001" y="4965646"/>
            <a:ext cx="5872660" cy="107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72F3A7-964A-0638-5311-A27AEBCC6526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E01A2F-B837-A380-1AE4-3CFC0059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82" y="1614955"/>
            <a:ext cx="3780544" cy="24706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8F6B9A-464B-D61A-C695-0AE048E0A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579" y="1541340"/>
            <a:ext cx="4912967" cy="27925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C5B1CD-C7FA-0908-FEB5-43F11AD52B21}"/>
              </a:ext>
            </a:extLst>
          </p:cNvPr>
          <p:cNvSpPr txBox="1"/>
          <p:nvPr/>
        </p:nvSpPr>
        <p:spPr>
          <a:xfrm>
            <a:off x="1521132" y="4260748"/>
            <a:ext cx="330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(patch max 1024x1024 – 64x64)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ADC948-B439-186A-A914-878B54E0D29E}"/>
              </a:ext>
            </a:extLst>
          </p:cNvPr>
          <p:cNvGrpSpPr/>
          <p:nvPr/>
        </p:nvGrpSpPr>
        <p:grpSpPr>
          <a:xfrm>
            <a:off x="1521132" y="5017704"/>
            <a:ext cx="3896313" cy="1150375"/>
            <a:chOff x="1521132" y="4956028"/>
            <a:chExt cx="3896313" cy="115037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0AF6483-ED38-08BC-D409-3B83FB892FFB}"/>
                </a:ext>
              </a:extLst>
            </p:cNvPr>
            <p:cNvSpPr/>
            <p:nvPr/>
          </p:nvSpPr>
          <p:spPr>
            <a:xfrm>
              <a:off x="1521132" y="4956028"/>
              <a:ext cx="3896313" cy="1150375"/>
            </a:xfrm>
            <a:prstGeom prst="roundRect">
              <a:avLst>
                <a:gd name="adj" fmla="val 982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86AD3D-B7E2-D322-6931-F1AC39DBC509}"/>
                </a:ext>
              </a:extLst>
            </p:cNvPr>
            <p:cNvSpPr txBox="1"/>
            <p:nvPr/>
          </p:nvSpPr>
          <p:spPr>
            <a:xfrm>
              <a:off x="1720347" y="5088552"/>
              <a:ext cx="3539752" cy="870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数据集中稀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密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patch 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数量不均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实际应用可能出现 </a:t>
              </a:r>
              <a:r>
                <a:rPr lang="zh-CN" altLang="en-US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更密集情况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B6C694C-7495-0B51-2D67-841B54B4F8E5}"/>
              </a:ext>
            </a:extLst>
          </p:cNvPr>
          <p:cNvSpPr/>
          <p:nvPr/>
        </p:nvSpPr>
        <p:spPr>
          <a:xfrm>
            <a:off x="7204850" y="4961435"/>
            <a:ext cx="2711263" cy="11673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基于四叉树进行分治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2DB4C6A-3BBA-C519-F72E-F7777CA57503}"/>
              </a:ext>
            </a:extLst>
          </p:cNvPr>
          <p:cNvCxnSpPr/>
          <p:nvPr/>
        </p:nvCxnSpPr>
        <p:spPr>
          <a:xfrm>
            <a:off x="5667134" y="5585603"/>
            <a:ext cx="1288026" cy="728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模型结构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F75251-A87C-DF48-D23B-CD41E834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457" y="1462426"/>
            <a:ext cx="5183505" cy="465615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A72B5CC-C58E-93EE-E4A1-499E09D38A9A}"/>
              </a:ext>
            </a:extLst>
          </p:cNvPr>
          <p:cNvGrpSpPr/>
          <p:nvPr/>
        </p:nvGrpSpPr>
        <p:grpSpPr>
          <a:xfrm>
            <a:off x="6233460" y="2808348"/>
            <a:ext cx="4548840" cy="1438904"/>
            <a:chOff x="4720145" y="2766991"/>
            <a:chExt cx="4548840" cy="143890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5C16E2F-ACF7-7853-25F6-4F77CDE4606A}"/>
                </a:ext>
              </a:extLst>
            </p:cNvPr>
            <p:cNvSpPr/>
            <p:nvPr/>
          </p:nvSpPr>
          <p:spPr>
            <a:xfrm>
              <a:off x="4720145" y="2871018"/>
              <a:ext cx="608939" cy="13348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C70ED12-7E17-1CD1-FEEC-CECBCB9519E6}"/>
                </a:ext>
              </a:extLst>
            </p:cNvPr>
            <p:cNvCxnSpPr/>
            <p:nvPr/>
          </p:nvCxnSpPr>
          <p:spPr>
            <a:xfrm flipH="1">
              <a:off x="5555227" y="2939845"/>
              <a:ext cx="71709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86C7453-E63D-E096-1665-7D2CADE22F93}"/>
                </a:ext>
              </a:extLst>
            </p:cNvPr>
            <p:cNvSpPr txBox="1"/>
            <p:nvPr/>
          </p:nvSpPr>
          <p:spPr>
            <a:xfrm>
              <a:off x="6138969" y="2766991"/>
              <a:ext cx="31300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是否进行切分细化</a:t>
              </a:r>
              <a:r>
                <a:rPr lang="en-US" altLang="zh-CN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–[0,1]</a:t>
              </a:r>
              <a:endPara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99D2035-2874-8879-187D-C0B8F6293234}"/>
              </a:ext>
            </a:extLst>
          </p:cNvPr>
          <p:cNvGrpSpPr/>
          <p:nvPr/>
        </p:nvGrpSpPr>
        <p:grpSpPr>
          <a:xfrm>
            <a:off x="6233460" y="4418495"/>
            <a:ext cx="4246212" cy="1402197"/>
            <a:chOff x="4720145" y="4192359"/>
            <a:chExt cx="4246212" cy="140219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2031D0D-AEE3-FEA7-A1FC-92AADB1C5E70}"/>
                </a:ext>
              </a:extLst>
            </p:cNvPr>
            <p:cNvSpPr/>
            <p:nvPr/>
          </p:nvSpPr>
          <p:spPr>
            <a:xfrm>
              <a:off x="4720145" y="4274948"/>
              <a:ext cx="608939" cy="1319608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784D77F-A36B-7163-2B08-B2732ED99D0B}"/>
                </a:ext>
              </a:extLst>
            </p:cNvPr>
            <p:cNvCxnSpPr/>
            <p:nvPr/>
          </p:nvCxnSpPr>
          <p:spPr>
            <a:xfrm flipH="1">
              <a:off x="5589493" y="4372109"/>
              <a:ext cx="717092" cy="0"/>
            </a:xfrm>
            <a:prstGeom prst="straightConnector1">
              <a:avLst/>
            </a:prstGeom>
            <a:ln w="28575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F25C171-B240-0A49-6518-26FF15014779}"/>
                </a:ext>
              </a:extLst>
            </p:cNvPr>
            <p:cNvSpPr txBox="1"/>
            <p:nvPr/>
          </p:nvSpPr>
          <p:spPr>
            <a:xfrm>
              <a:off x="6154331" y="4192359"/>
              <a:ext cx="2812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1800" b="1" kern="12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数值回归 → 区间分类</a:t>
              </a:r>
              <a:endParaRPr lang="zh-CN" altLang="zh-CN" dirty="0">
                <a:solidFill>
                  <a:schemeClr val="accent1">
                    <a:lumMod val="50000"/>
                  </a:schemeClr>
                </a:solidFill>
                <a:effectLst/>
              </a:endParaRPr>
            </a:p>
          </p:txBody>
        </p:sp>
      </p:grpSp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21168B-1CB5-5390-92F4-1D6035B35B50}"/>
              </a:ext>
            </a:extLst>
          </p:cNvPr>
          <p:cNvSpPr txBox="1"/>
          <p:nvPr/>
        </p:nvSpPr>
        <p:spPr>
          <a:xfrm>
            <a:off x="7745675" y="5335211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1x1-cover (64x64)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C2E0D-871F-46EB-4CF4-7793F2E30617}"/>
              </a:ext>
            </a:extLst>
          </p:cNvPr>
          <p:cNvSpPr txBox="1"/>
          <p:nvPr/>
        </p:nvSpPr>
        <p:spPr>
          <a:xfrm>
            <a:off x="7745674" y="5003732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2x2-cover (32x32)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4612A6-C62B-C17B-2A16-219D8BF7A4F8}"/>
              </a:ext>
            </a:extLst>
          </p:cNvPr>
          <p:cNvSpPr txBox="1"/>
          <p:nvPr/>
        </p:nvSpPr>
        <p:spPr>
          <a:xfrm>
            <a:off x="7742007" y="4696456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4x4-cover (16x16)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F93253-7BE7-8930-E710-4AF4485344AF}"/>
              </a:ext>
            </a:extLst>
          </p:cNvPr>
          <p:cNvSpPr txBox="1"/>
          <p:nvPr/>
        </p:nvSpPr>
        <p:spPr>
          <a:xfrm>
            <a:off x="7751531" y="3701834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2x2-cover (32x32)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A3F6BB-BE9D-8459-A98A-55E7DF03E979}"/>
              </a:ext>
            </a:extLst>
          </p:cNvPr>
          <p:cNvSpPr txBox="1"/>
          <p:nvPr/>
        </p:nvSpPr>
        <p:spPr>
          <a:xfrm>
            <a:off x="7751531" y="3182162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4x4-cover (16x16)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细节处理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F75251-A87C-DF48-D23B-CD41E834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8" y="2207704"/>
            <a:ext cx="3461763" cy="3109574"/>
          </a:xfrm>
          <a:prstGeom prst="rect">
            <a:avLst/>
          </a:prstGeom>
        </p:spPr>
      </p:pic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7A6752-2414-D43D-1598-0481D20A2592}"/>
              </a:ext>
            </a:extLst>
          </p:cNvPr>
          <p:cNvCxnSpPr>
            <a:cxnSpLocks/>
          </p:cNvCxnSpPr>
          <p:nvPr/>
        </p:nvCxnSpPr>
        <p:spPr>
          <a:xfrm>
            <a:off x="4424517" y="1500233"/>
            <a:ext cx="0" cy="4376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0DD506F-AEE3-A116-BB6F-740CCDF6B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640" y="1684138"/>
            <a:ext cx="4117736" cy="419309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35B7C2-1BF8-0009-AEE3-E11672EA4518}"/>
              </a:ext>
            </a:extLst>
          </p:cNvPr>
          <p:cNvSpPr txBox="1"/>
          <p:nvPr/>
        </p:nvSpPr>
        <p:spPr>
          <a:xfrm>
            <a:off x="4838700" y="130973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结果合并</a:t>
            </a:r>
          </a:p>
        </p:txBody>
      </p:sp>
    </p:spTree>
    <p:extLst>
      <p:ext uri="{BB962C8B-B14F-4D97-AF65-F5344CB8AC3E}">
        <p14:creationId xmlns:p14="http://schemas.microsoft.com/office/powerpoint/2010/main" val="28968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110244-06C7-C0BE-501F-F865EBFD39C7}"/>
              </a:ext>
            </a:extLst>
          </p:cNvPr>
          <p:cNvSpPr txBox="1"/>
          <p:nvPr/>
        </p:nvSpPr>
        <p:spPr>
          <a:xfrm>
            <a:off x="521611" y="96621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细节处理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F75251-A87C-DF48-D23B-CD41E834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58" y="1440918"/>
            <a:ext cx="2526887" cy="2269810"/>
          </a:xfrm>
          <a:prstGeom prst="rect">
            <a:avLst/>
          </a:prstGeom>
        </p:spPr>
      </p:pic>
      <p:sp>
        <p:nvSpPr>
          <p:cNvPr id="36" name="标题占位符 1">
            <a:extLst>
              <a:ext uri="{FF2B5EF4-FFF2-40B4-BE49-F238E27FC236}">
                <a16:creationId xmlns:a16="http://schemas.microsoft.com/office/drawing/2014/main" id="{EC3AA43A-27B2-5BF7-FEFC-0968F8FAC0E6}"/>
              </a:ext>
            </a:extLst>
          </p:cNvPr>
          <p:cNvSpPr txBox="1"/>
          <p:nvPr/>
        </p:nvSpPr>
        <p:spPr>
          <a:xfrm>
            <a:off x="978671" y="160726"/>
            <a:ext cx="5992400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(ICCV 2019 – </a:t>
            </a:r>
            <a:r>
              <a:rPr lang="en-US" altLang="zh-CN" sz="2600" b="1" dirty="0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S-</a:t>
            </a:r>
            <a:r>
              <a:rPr lang="en-US" altLang="zh-CN" sz="2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DCNet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87A6752-2414-D43D-1598-0481D20A2592}"/>
              </a:ext>
            </a:extLst>
          </p:cNvPr>
          <p:cNvCxnSpPr>
            <a:cxnSpLocks/>
          </p:cNvCxnSpPr>
          <p:nvPr/>
        </p:nvCxnSpPr>
        <p:spPr>
          <a:xfrm>
            <a:off x="4424517" y="1500233"/>
            <a:ext cx="0" cy="43769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0DD506F-AEE3-A116-BB6F-740CCDF6B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668" y="3681082"/>
            <a:ext cx="2526881" cy="257312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6EBA3B9-8558-7FD9-859B-8BE70367F3DB}"/>
              </a:ext>
            </a:extLst>
          </p:cNvPr>
          <p:cNvCxnSpPr>
            <a:cxnSpLocks/>
          </p:cNvCxnSpPr>
          <p:nvPr/>
        </p:nvCxnSpPr>
        <p:spPr>
          <a:xfrm>
            <a:off x="1130710" y="3667432"/>
            <a:ext cx="252689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EDD3206-64B2-1731-DBE0-FF1BE7284928}"/>
              </a:ext>
            </a:extLst>
          </p:cNvPr>
          <p:cNvSpPr txBox="1"/>
          <p:nvPr/>
        </p:nvSpPr>
        <p:spPr>
          <a:xfrm>
            <a:off x="4838700" y="130973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9C9D5E-447F-2223-A1F0-3F71FBA05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230" y="1905037"/>
            <a:ext cx="2426507" cy="404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84AC7C-D97C-659E-BCA1-6312AA45514E}"/>
                  </a:ext>
                </a:extLst>
              </p:cNvPr>
              <p:cNvSpPr txBox="1"/>
              <p:nvPr/>
            </p:nvSpPr>
            <p:spPr>
              <a:xfrm>
                <a:off x="5884742" y="2409742"/>
                <a:ext cx="3971152" cy="903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计数分类器：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cross-entropy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四叉树划分：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DIV</a:t>
                </a:r>
                <a:r>
                  <a:rPr lang="en-US" altLang="zh-CN" sz="105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上计算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loss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984AC7C-D97C-659E-BCA1-6312AA455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42" y="2409742"/>
                <a:ext cx="3971152" cy="903837"/>
              </a:xfrm>
              <a:prstGeom prst="rect">
                <a:avLst/>
              </a:prstGeom>
              <a:blipFill>
                <a:blip r:embed="rId7"/>
                <a:stretch>
                  <a:fillRect r="-460" b="-9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40E6A5A-9201-30F7-20E7-57199B802D8C}"/>
              </a:ext>
            </a:extLst>
          </p:cNvPr>
          <p:cNvSpPr txBox="1"/>
          <p:nvPr/>
        </p:nvSpPr>
        <p:spPr>
          <a:xfrm>
            <a:off x="8635090" y="13569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划分次数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41AFDB2-0527-7A3A-9647-357923BA12B3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7515226" y="1526246"/>
            <a:ext cx="1119865" cy="268679"/>
          </a:xfrm>
          <a:prstGeom prst="bentConnector3">
            <a:avLst>
              <a:gd name="adj1" fmla="val 993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2F76856-7B8B-7DDA-5EA6-C00ECB293747}"/>
              </a:ext>
            </a:extLst>
          </p:cNvPr>
          <p:cNvSpPr txBox="1"/>
          <p:nvPr/>
        </p:nvSpPr>
        <p:spPr>
          <a:xfrm>
            <a:off x="4838700" y="369805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划分效果可视化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B13C9E6-177B-94F7-2900-6AFFA0DB8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4181683"/>
            <a:ext cx="6881844" cy="16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1505</Words>
  <Application>Microsoft Office PowerPoint</Application>
  <PresentationFormat>宽屏</PresentationFormat>
  <Paragraphs>399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43</cp:revision>
  <dcterms:created xsi:type="dcterms:W3CDTF">2024-03-14T11:18:52Z</dcterms:created>
  <dcterms:modified xsi:type="dcterms:W3CDTF">2024-07-06T09:41:59Z</dcterms:modified>
</cp:coreProperties>
</file>